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2" r:id="rId5"/>
  </p:sldMasterIdLst>
  <p:notesMasterIdLst>
    <p:notesMasterId r:id="rId36"/>
  </p:notesMasterIdLst>
  <p:sldIdLst>
    <p:sldId id="462" r:id="rId6"/>
    <p:sldId id="541" r:id="rId7"/>
    <p:sldId id="538" r:id="rId8"/>
    <p:sldId id="507" r:id="rId9"/>
    <p:sldId id="557" r:id="rId10"/>
    <p:sldId id="545" r:id="rId11"/>
    <p:sldId id="550" r:id="rId12"/>
    <p:sldId id="574" r:id="rId13"/>
    <p:sldId id="558" r:id="rId14"/>
    <p:sldId id="560" r:id="rId15"/>
    <p:sldId id="551" r:id="rId16"/>
    <p:sldId id="546" r:id="rId17"/>
    <p:sldId id="552" r:id="rId18"/>
    <p:sldId id="540" r:id="rId19"/>
    <p:sldId id="559" r:id="rId20"/>
    <p:sldId id="543" r:id="rId21"/>
    <p:sldId id="542" r:id="rId22"/>
    <p:sldId id="544" r:id="rId23"/>
    <p:sldId id="562" r:id="rId24"/>
    <p:sldId id="548" r:id="rId25"/>
    <p:sldId id="486" r:id="rId26"/>
    <p:sldId id="563" r:id="rId27"/>
    <p:sldId id="568" r:id="rId28"/>
    <p:sldId id="570" r:id="rId29"/>
    <p:sldId id="564" r:id="rId30"/>
    <p:sldId id="566" r:id="rId31"/>
    <p:sldId id="572" r:id="rId32"/>
    <p:sldId id="571" r:id="rId33"/>
    <p:sldId id="573" r:id="rId34"/>
    <p:sldId id="47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-Michel UNG" initials="JU" lastIdx="1" clrIdx="0">
    <p:extLst>
      <p:ext uri="{19B8F6BF-5375-455C-9EA6-DF929625EA0E}">
        <p15:presenceInfo xmlns:p15="http://schemas.microsoft.com/office/powerpoint/2012/main" userId="S::jean-michel.ung@altametris.com::b62257a9-a4e2-4f75-ba60-489d5a75e14e" providerId="AD"/>
      </p:ext>
    </p:extLst>
  </p:cmAuthor>
  <p:cmAuthor id="2" name="MEHL Anthony-Victor" initials="MA" lastIdx="15" clrIdx="1">
    <p:extLst>
      <p:ext uri="{19B8F6BF-5375-455C-9EA6-DF929625EA0E}">
        <p15:presenceInfo xmlns:p15="http://schemas.microsoft.com/office/powerpoint/2012/main" userId="S::anthony-victor.mehl@altametris.com::2783b386-faea-4536-be2d-254d3821b97c" providerId="AD"/>
      </p:ext>
    </p:extLst>
  </p:cmAuthor>
  <p:cmAuthor id="3" name="RAMLALL Leslie" initials="RL" lastIdx="3" clrIdx="2">
    <p:extLst>
      <p:ext uri="{19B8F6BF-5375-455C-9EA6-DF929625EA0E}">
        <p15:presenceInfo xmlns:p15="http://schemas.microsoft.com/office/powerpoint/2012/main" userId="S::leslie.ramlall@altametris.com::5db9227a-816e-4312-a315-1531172c6d93" providerId="AD"/>
      </p:ext>
    </p:extLst>
  </p:cmAuthor>
  <p:cmAuthor id="4" name="LAMBERT Laurence" initials="LL" lastIdx="3" clrIdx="3">
    <p:extLst>
      <p:ext uri="{19B8F6BF-5375-455C-9EA6-DF929625EA0E}">
        <p15:presenceInfo xmlns:p15="http://schemas.microsoft.com/office/powerpoint/2012/main" userId="S::laurence.lambert@altametris.com::a4ec008c-fc35-41d9-86be-37e2f1bb9d8f" providerId="AD"/>
      </p:ext>
    </p:extLst>
  </p:cmAuthor>
  <p:cmAuthor id="5" name="POLLET Nicolas" initials="PN" lastIdx="11" clrIdx="4">
    <p:extLst>
      <p:ext uri="{19B8F6BF-5375-455C-9EA6-DF929625EA0E}">
        <p15:presenceInfo xmlns:p15="http://schemas.microsoft.com/office/powerpoint/2012/main" userId="S::nicolas.pollet@altametris.com::05bbdcc3-6777-45c6-a48b-95c503c60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CE"/>
    <a:srgbClr val="B9B9B9"/>
    <a:srgbClr val="4D4F53"/>
    <a:srgbClr val="747678"/>
    <a:srgbClr val="7030A0"/>
    <a:srgbClr val="CD0037"/>
    <a:srgbClr val="D52B1E"/>
    <a:srgbClr val="A0A0A0"/>
    <a:srgbClr val="D2E100"/>
    <a:srgbClr val="827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AB900E-A3E6-074D-91E6-8F1C2A393D8F}" v="2" dt="2022-05-07T08:36:53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7385" autoAdjust="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0-08-26T10:59:31.948" idx="8">
    <p:pos x="10" y="10"/>
    <p:text>Mettre un lien où sont situés les logo et identifiants pour SNCF Réseau et Altametris.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7D00B-AFF6-4A43-BA1D-8145B07FE6A6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F941A-C29A-4A30-80ED-AB09690FD2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81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28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90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4364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le logo altametris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08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205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Masquer la slide (pas de </a:t>
            </a:r>
            <a:r>
              <a:rPr lang="fr-FR" dirty="0" err="1"/>
              <a:t>modifs</a:t>
            </a:r>
            <a:r>
              <a:rPr lang="fr-FR" dirty="0"/>
              <a:t> encore)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981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55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324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Compagnon</a:t>
            </a:r>
          </a:p>
          <a:p>
            <a:r>
              <a:rPr lang="fr-FR" dirty="0"/>
              <a:t>4 produits principaux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053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92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compagnon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17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Soyez vous-même ambassadeur de la charte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638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compagnon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70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7533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Supprimer les 2 premières </a:t>
            </a:r>
          </a:p>
          <a:p>
            <a:r>
              <a:rPr lang="fr-FR" dirty="0"/>
              <a:t>Suite + altametris SNCF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220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Capture des brochures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10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04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cool gray dans la charte Altametris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68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69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299f03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d299f033e_0_4:notes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62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41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Rajouter slide du nouveau logo altametris SNCF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656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941A-C29A-4A30-80ED-AB09690FD2A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661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42A61C-FE76-4D82-B747-9FA557D4ABCE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881149" cy="6858000"/>
          </a:xfrm>
          <a:prstGeom prst="rect">
            <a:avLst/>
          </a:prstGeom>
          <a:solidFill>
            <a:srgbClr val="008BCB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DE737804-EAD6-4FE4-8F69-C7434C64E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582" y="2049935"/>
            <a:ext cx="7116030" cy="2339185"/>
          </a:xfrm>
          <a:noFill/>
        </p:spPr>
        <p:txBody>
          <a:bodyPr>
            <a:normAutofit/>
          </a:bodyPr>
          <a:lstStyle>
            <a:lvl1pPr algn="l">
              <a:defRPr sz="5400" b="0">
                <a:solidFill>
                  <a:srgbClr val="0088CE"/>
                </a:solidFill>
              </a:defRPr>
            </a:lvl1pPr>
          </a:lstStyle>
          <a:p>
            <a:r>
              <a:rPr lang="fr-FR" dirty="0"/>
              <a:t>CHARTE GRAPHIQUE</a:t>
            </a:r>
            <a:br>
              <a:rPr lang="fr-FR" dirty="0"/>
            </a:b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81095B-7194-82A1-BDB0-2418C1B9562A}"/>
              </a:ext>
            </a:extLst>
          </p:cNvPr>
          <p:cNvSpPr>
            <a:spLocks/>
          </p:cNvSpPr>
          <p:nvPr userDrawn="1"/>
        </p:nvSpPr>
        <p:spPr>
          <a:xfrm rot="16200000">
            <a:off x="6084466" y="-4752561"/>
            <a:ext cx="904219" cy="11310852"/>
          </a:xfrm>
          <a:prstGeom prst="rect">
            <a:avLst/>
          </a:prstGeom>
          <a:solidFill>
            <a:srgbClr val="008BCB"/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56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694" y="774020"/>
            <a:ext cx="5940000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694" y="1658268"/>
            <a:ext cx="5940000" cy="45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333B8-91CE-41DF-BAD5-9F3A487BA286}"/>
              </a:ext>
            </a:extLst>
          </p:cNvPr>
          <p:cNvSpPr>
            <a:spLocks/>
          </p:cNvSpPr>
          <p:nvPr userDrawn="1"/>
        </p:nvSpPr>
        <p:spPr>
          <a:xfrm>
            <a:off x="286694" y="339772"/>
            <a:ext cx="630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72000"/>
            <a:ext cx="5400000" cy="4801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E52C5522-6DE7-4C40-A297-347E093D5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06176" y="6281744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Espace réservé pour une image  9">
            <a:extLst>
              <a:ext uri="{FF2B5EF4-FFF2-40B4-BE49-F238E27FC236}">
                <a16:creationId xmlns:a16="http://schemas.microsoft.com/office/drawing/2014/main" id="{E7CC6B4B-19AD-4E93-A4D6-4D70CCD005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2000" y="0"/>
            <a:ext cx="5400000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09946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808225" y="788157"/>
            <a:ext cx="5940000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808225" y="1658267"/>
            <a:ext cx="5940000" cy="45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333B8-91CE-41DF-BAD5-9F3A487BA286}"/>
              </a:ext>
            </a:extLst>
          </p:cNvPr>
          <p:cNvSpPr>
            <a:spLocks/>
          </p:cNvSpPr>
          <p:nvPr userDrawn="1"/>
        </p:nvSpPr>
        <p:spPr>
          <a:xfrm>
            <a:off x="5628225" y="335466"/>
            <a:ext cx="630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81600" y="72000"/>
            <a:ext cx="5400000" cy="4801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E52C5522-6DE7-4C40-A297-347E093D5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8056A9B5-AAA2-47C5-A146-C31FEEEA8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47025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894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ALTAMETRIS - 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1388" y="834356"/>
            <a:ext cx="5400000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388" y="1658268"/>
            <a:ext cx="5400000" cy="45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834356"/>
            <a:ext cx="5400000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0612" y="1658268"/>
            <a:ext cx="5400000" cy="45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333B8-91CE-41DF-BAD5-9F3A487BA286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388" y="69772"/>
            <a:ext cx="5328099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E52C5522-6DE7-4C40-A297-347E093D5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338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Slide d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C34088-C397-4F98-84BC-45F134182169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objet&#10;&#10;Description générée automatiquement">
            <a:extLst>
              <a:ext uri="{FF2B5EF4-FFF2-40B4-BE49-F238E27FC236}">
                <a16:creationId xmlns:a16="http://schemas.microsoft.com/office/drawing/2014/main" id="{948B9357-D936-4745-90BF-5E9984EBB7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25C6E20-1EF4-44F2-99CA-2F29F3B6CC67}"/>
              </a:ext>
            </a:extLst>
          </p:cNvPr>
          <p:cNvCxnSpPr/>
          <p:nvPr userDrawn="1"/>
        </p:nvCxnSpPr>
        <p:spPr>
          <a:xfrm>
            <a:off x="3472918" y="3098655"/>
            <a:ext cx="5400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4">
            <a:extLst>
              <a:ext uri="{FF2B5EF4-FFF2-40B4-BE49-F238E27FC236}">
                <a16:creationId xmlns:a16="http://schemas.microsoft.com/office/drawing/2014/main" id="{C5D3B114-D3D8-4FBA-AF9B-E44FA649DC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118" y="2047276"/>
            <a:ext cx="10515600" cy="540000"/>
          </a:xfrm>
        </p:spPr>
        <p:txBody>
          <a:bodyPr>
            <a:no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B65014B3-CAA6-4262-8DFC-67B4236D72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2705" y="3610034"/>
            <a:ext cx="10600426" cy="1143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639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039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bjet&#10;&#10;Description générée automatiquement">
            <a:extLst>
              <a:ext uri="{FF2B5EF4-FFF2-40B4-BE49-F238E27FC236}">
                <a16:creationId xmlns:a16="http://schemas.microsoft.com/office/drawing/2014/main" id="{64018EA1-4B62-48A5-8A34-6D938C7E3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6000" y="2147229"/>
            <a:ext cx="6480000" cy="15376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2872D6-5B5C-4C33-87A9-D38A73A16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3" y="6099717"/>
            <a:ext cx="794969" cy="55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A4845-7B2C-7E6C-475B-799740E4D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C385D5-C4AD-FADA-E76E-2F33C0925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26EF22-5C26-D510-2359-ECB8DE01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4794DE-D777-8B10-07CF-80869E95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E6D244-4972-E545-6354-55432B4A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045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E4E64-E193-CE28-0271-E5F943A9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0D1847-DEC1-9F95-9999-9D675ACA7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93E596-710C-DDCA-AD09-03EAFADC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DDEA24-B013-4118-B237-0EB7CE84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227572-1DE5-3559-A1AF-6A94BEA2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48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5D0775-8E67-6B3A-EDC2-0A9F1D2C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725314-751F-FCE3-137B-81C476A1C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F8DA78-5E94-F7C9-FE8A-AE2309F9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B5E55-0696-3113-2FB7-522D1FFB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6A0572-BEC4-56AF-898C-15D56F15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722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C36E5-1076-F187-21CB-0AE4867E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B99A8F-FCE6-13A4-A7F4-07C3C1EFB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34A4A8-C84C-B7B6-183E-5B1936F2C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52E3CE-4E23-EDF8-4E40-5D8E6075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211F55-A0E0-0EC0-0292-598370A1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D778F6-FDB9-36E0-8EE7-07D54FA60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20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6000" y="793630"/>
            <a:ext cx="11160000" cy="5383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B4CFEE-2130-41F2-B36E-8F490D8F95E4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itre 9">
            <a:extLst>
              <a:ext uri="{FF2B5EF4-FFF2-40B4-BE49-F238E27FC236}">
                <a16:creationId xmlns:a16="http://schemas.microsoft.com/office/drawing/2014/main" id="{84FAC07E-9E82-43C6-B737-F980661C70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72000"/>
            <a:ext cx="5400000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13" name="Image 12" descr="Une image contenant objet&#10;&#10;Description générée automatiquement">
            <a:extLst>
              <a:ext uri="{FF2B5EF4-FFF2-40B4-BE49-F238E27FC236}">
                <a16:creationId xmlns:a16="http://schemas.microsoft.com/office/drawing/2014/main" id="{2B693537-9D03-499C-A1A7-4FC05EB76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17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5FEC32-1F46-56D5-463C-C5AA8A28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D98279-5C51-D88F-536F-913212D0C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4C1EA7-5B09-40F9-3DD6-59C424140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76F718-48E6-8CD2-15DE-ED1117E54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B7A0EF5-B1F3-58B3-ABEC-C1CE385AA4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F5FF15-3B98-138B-A045-52BCE268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FE1B163-D081-586D-E3AD-D94E150B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337965-4A4F-5D36-A06F-66D21D5D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518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3A271-C1CB-DA8D-D6AA-9B7926C2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9A436B9-5F52-F0DB-43C3-1DCD0D051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2EF122-703A-D6C3-2045-099C407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1051EE-3FC3-95C2-6B40-F1F444B6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84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D30741-F4CA-7A3C-7AD5-B5143E83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F8FE17-51F4-D1AC-C8D6-99B1C29B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00B651-48C7-D0F1-A7A8-542F5B8E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982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0BA0F6-DB48-52C8-873A-FA2BDA6D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2C54E9-3426-3EDC-C53D-E1EE5115B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23E19F-E2AB-78E1-C8C3-E83FEFC45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BF7172-09F0-D249-3711-6394BC64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0FFEFD-CF5C-ECB9-0B3E-8F48044A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CF1C1D-E0CB-F8EC-8243-A192E0E9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230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05220-DBD5-ABF4-FC68-122B537D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0A91FBC-D3DC-1421-850E-933FEBE20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252B92-AF6D-3973-981C-1612C4E58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A0FC3C-735C-8C1B-31C5-A4C4540C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77FD98-CDD5-A8BD-90B2-0CE71E2C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26BE12-0B38-9351-33D4-9CB4260B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379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65CB18-3CC0-FA7A-41C8-90CB41A4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AA4928-E6EB-84FA-6144-B289CACD8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8F5EB2-BCBE-07B3-D960-A9BFB7273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06603A-E7E3-70DE-3FE0-6ACB1A40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7D7DBD-336E-13F6-FB90-98E3FA009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838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2F9A42B-DC02-A9AF-351C-265E64B96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DCFB69-4E4C-2621-9E7A-98FB7BA31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8FC89-D8A5-6912-2E64-2F99B3E7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CE16A0-68F2-835D-0AC4-15ED5604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E1BB3D-3DC2-7666-3DFF-1EA09280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61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Texte et image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81E66-4EFA-44A9-B275-3FB22D3AEC69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2D4E06D-D5DF-4940-B3A0-804AF65FD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36000" y="832214"/>
            <a:ext cx="5040000" cy="540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6AD8B318-17D6-4FAF-B0DD-D5115B9FF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B45068F-BB48-40FF-B0EC-91D94F2435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000" y="832214"/>
            <a:ext cx="594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3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4" name="Espace réservé du titre 9">
            <a:extLst>
              <a:ext uri="{FF2B5EF4-FFF2-40B4-BE49-F238E27FC236}">
                <a16:creationId xmlns:a16="http://schemas.microsoft.com/office/drawing/2014/main" id="{2C17BBC4-383D-44BF-893C-ED6073AD5C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72000"/>
            <a:ext cx="5400000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2345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Texte et image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81E66-4EFA-44A9-B275-3FB22D3AEC69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2D4E06D-D5DF-4940-B3A0-804AF65FD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6000" y="823588"/>
            <a:ext cx="5040000" cy="540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6AD8B318-17D6-4FAF-B0DD-D5115B9FF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B45068F-BB48-40FF-B0EC-91D94F2435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6000" y="823588"/>
            <a:ext cx="594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titre 9">
            <a:extLst>
              <a:ext uri="{FF2B5EF4-FFF2-40B4-BE49-F238E27FC236}">
                <a16:creationId xmlns:a16="http://schemas.microsoft.com/office/drawing/2014/main" id="{4CFC0A7E-4925-4B6D-8F56-B45093DBA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99" y="72000"/>
            <a:ext cx="5400000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5970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Texte et image plein à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81E66-4EFA-44A9-B275-3FB22D3AEC69}"/>
              </a:ext>
            </a:extLst>
          </p:cNvPr>
          <p:cNvSpPr>
            <a:spLocks/>
          </p:cNvSpPr>
          <p:nvPr userDrawn="1"/>
        </p:nvSpPr>
        <p:spPr>
          <a:xfrm>
            <a:off x="249735" y="369000"/>
            <a:ext cx="630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itre 9">
            <a:extLst>
              <a:ext uri="{FF2B5EF4-FFF2-40B4-BE49-F238E27FC236}">
                <a16:creationId xmlns:a16="http://schemas.microsoft.com/office/drawing/2014/main" id="{F92363C2-D59B-471A-B1E5-CCAE703E5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72000"/>
            <a:ext cx="5338313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2D4E06D-D5DF-4940-B3A0-804AF65FD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2000" y="0"/>
            <a:ext cx="5400000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6AD8B318-17D6-4FAF-B0DD-D5115B9FF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1352" y="6281744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B45068F-BB48-40FF-B0EC-91D94F2435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9735" y="859403"/>
            <a:ext cx="594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401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Texte et image plein à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81E66-4EFA-44A9-B275-3FB22D3AEC69}"/>
              </a:ext>
            </a:extLst>
          </p:cNvPr>
          <p:cNvSpPr>
            <a:spLocks/>
          </p:cNvSpPr>
          <p:nvPr userDrawn="1"/>
        </p:nvSpPr>
        <p:spPr>
          <a:xfrm>
            <a:off x="5628224" y="339772"/>
            <a:ext cx="630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itre 9">
            <a:extLst>
              <a:ext uri="{FF2B5EF4-FFF2-40B4-BE49-F238E27FC236}">
                <a16:creationId xmlns:a16="http://schemas.microsoft.com/office/drawing/2014/main" id="{F92363C2-D59B-471A-B1E5-CCAE703E5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1600" y="72000"/>
            <a:ext cx="5338313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2D4E06D-D5DF-4940-B3A0-804AF65FD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0000" cy="6858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6AD8B318-17D6-4FAF-B0DD-D5115B9FF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B45068F-BB48-40FF-B0EC-91D94F2435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8224" y="823588"/>
            <a:ext cx="594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839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0460" y="742438"/>
            <a:ext cx="549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1540" y="742438"/>
            <a:ext cx="5490000" cy="54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DB63BE-DB7D-4C7F-8BB3-33055AB3681E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itre 9">
            <a:extLst>
              <a:ext uri="{FF2B5EF4-FFF2-40B4-BE49-F238E27FC236}">
                <a16:creationId xmlns:a16="http://schemas.microsoft.com/office/drawing/2014/main" id="{3FC63141-6342-4541-89E4-E558441AA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72000"/>
            <a:ext cx="5400000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10" name="Image 9" descr="Une image contenant objet&#10;&#10;Description générée automatiquement">
            <a:extLst>
              <a:ext uri="{FF2B5EF4-FFF2-40B4-BE49-F238E27FC236}">
                <a16:creationId xmlns:a16="http://schemas.microsoft.com/office/drawing/2014/main" id="{E62D7C74-E959-4F25-8AC8-54886333B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81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6000" y="830175"/>
            <a:ext cx="5940000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6000" y="1730175"/>
            <a:ext cx="5940000" cy="45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333B8-91CE-41DF-BAD5-9F3A487BA286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E52C5522-6DE7-4C40-A297-347E093D5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Espace réservé pour une image  9">
            <a:extLst>
              <a:ext uri="{FF2B5EF4-FFF2-40B4-BE49-F238E27FC236}">
                <a16:creationId xmlns:a16="http://schemas.microsoft.com/office/drawing/2014/main" id="{E7CC6B4B-19AD-4E93-A4D6-4D70CCD005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36000" y="830175"/>
            <a:ext cx="5040000" cy="540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Espace réservé du titre 9">
            <a:extLst>
              <a:ext uri="{FF2B5EF4-FFF2-40B4-BE49-F238E27FC236}">
                <a16:creationId xmlns:a16="http://schemas.microsoft.com/office/drawing/2014/main" id="{EC2083E6-E919-4392-9C05-DC3868260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00" y="72000"/>
            <a:ext cx="5338313" cy="54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8457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AMETRIS - 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745560" y="836395"/>
            <a:ext cx="5940000" cy="720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745560" y="1736395"/>
            <a:ext cx="5940000" cy="450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5333B8-91CE-41DF-BAD5-9F3A487BA286}"/>
              </a:ext>
            </a:extLst>
          </p:cNvPr>
          <p:cNvSpPr>
            <a:spLocks/>
          </p:cNvSpPr>
          <p:nvPr userDrawn="1"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objet&#10;&#10;Description générée automatiquement">
            <a:extLst>
              <a:ext uri="{FF2B5EF4-FFF2-40B4-BE49-F238E27FC236}">
                <a16:creationId xmlns:a16="http://schemas.microsoft.com/office/drawing/2014/main" id="{E52C5522-6DE7-4C40-A297-347E093D5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907" y="6277438"/>
            <a:ext cx="1500518" cy="3560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8056A9B5-AAA2-47C5-A146-C31FEEEA8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0780" y="836395"/>
            <a:ext cx="5040000" cy="540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u titre 9">
            <a:extLst>
              <a:ext uri="{FF2B5EF4-FFF2-40B4-BE49-F238E27FC236}">
                <a16:creationId xmlns:a16="http://schemas.microsoft.com/office/drawing/2014/main" id="{F387CF62-C8B1-42D8-A7B7-FFCB0D926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72000"/>
            <a:ext cx="5338313" cy="4801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192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itre 19">
            <a:extLst>
              <a:ext uri="{FF2B5EF4-FFF2-40B4-BE49-F238E27FC236}">
                <a16:creationId xmlns:a16="http://schemas.microsoft.com/office/drawing/2014/main" id="{5C11D76C-B667-4DE4-B853-83496869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08" y="89079"/>
            <a:ext cx="105156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0883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4" r:id="rId4"/>
    <p:sldLayoutId id="2147483686" r:id="rId5"/>
    <p:sldLayoutId id="2147483685" r:id="rId6"/>
    <p:sldLayoutId id="2147483676" r:id="rId7"/>
    <p:sldLayoutId id="2147483677" r:id="rId8"/>
    <p:sldLayoutId id="2147483687" r:id="rId9"/>
    <p:sldLayoutId id="2147483689" r:id="rId10"/>
    <p:sldLayoutId id="2147483690" r:id="rId11"/>
    <p:sldLayoutId id="2147483688" r:id="rId12"/>
    <p:sldLayoutId id="2147483678" r:id="rId13"/>
    <p:sldLayoutId id="214748367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20FB757-FE37-AC6F-B998-1EA21DCE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90C1C3-C653-17B1-27D1-CCA1051C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52D0C6-356F-1574-6BBD-4E02FF3A6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03C0-78F5-4864-AB6A-FC6C9F35A3E8}" type="datetimeFigureOut">
              <a:rPr lang="fr-FR" smtClean="0"/>
              <a:t>06/07/2022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1655DB-F99E-AFB6-CAEF-3E52091D9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DA6881-0FAB-0F14-2918-FE65001F7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05844-684C-46D8-832B-5E614E9FE8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89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pport@clariteam.com?subject=Installation%20de%20la%20police%20Avenir%20Ltd%20sur%20le%20PC%2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leslie.ramlall@altametris.co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\\ALTA-SRV-DC01\TERTIAIRE$\Commercial\05-COMMUNICATION\SUPPORT%20DE%20COMMUNICATION\CHART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10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png"/><Relationship Id="rId18" Type="http://schemas.openxmlformats.org/officeDocument/2006/relationships/image" Target="../media/image39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svg"/><Relationship Id="rId3" Type="http://schemas.openxmlformats.org/officeDocument/2006/relationships/hyperlink" Target="mailto:leslie.ramlall@altametris.com?subject=CHARTE%20ALTAMETRIS%20-%20Demande%20d'informations/validation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6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65.png"/><Relationship Id="rId5" Type="http://schemas.openxmlformats.org/officeDocument/2006/relationships/image" Target="../media/image63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62.png"/><Relationship Id="rId9" Type="http://schemas.openxmlformats.org/officeDocument/2006/relationships/image" Target="../media/image45.png"/><Relationship Id="rId14" Type="http://schemas.openxmlformats.org/officeDocument/2006/relationships/image" Target="../media/image6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2BAF2A0-635A-433F-A703-E1256CA3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435" y="2504287"/>
            <a:ext cx="4146116" cy="2154226"/>
          </a:xfrm>
        </p:spPr>
        <p:txBody>
          <a:bodyPr>
            <a:normAutofit fontScale="90000"/>
          </a:bodyPr>
          <a:lstStyle/>
          <a:p>
            <a:r>
              <a:rPr lang="fr-FR" dirty="0"/>
              <a:t>CHARTE GRAPHIQUE </a:t>
            </a:r>
            <a:br>
              <a:rPr lang="fr-FR" dirty="0"/>
            </a:br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E8CC1E-4BB0-9EAA-6165-1193793A2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6" y="1502688"/>
            <a:ext cx="6789955" cy="4764761"/>
          </a:xfrm>
          <a:prstGeom prst="rect">
            <a:avLst/>
          </a:prstGeom>
        </p:spPr>
      </p:pic>
      <p:pic>
        <p:nvPicPr>
          <p:cNvPr id="10" name="Image 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24FAA2C-5643-D546-550D-CF104765F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60" y="3976691"/>
            <a:ext cx="3593665" cy="4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FF0D509-6803-4145-94E8-79892401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6371689" cy="540000"/>
          </a:xfrm>
        </p:spPr>
        <p:txBody>
          <a:bodyPr>
            <a:normAutofit fontScale="90000"/>
          </a:bodyPr>
          <a:lstStyle/>
          <a:p>
            <a:r>
              <a:rPr lang="fr-FR"/>
              <a:t>L’ORTHOGRAPHE DU MOT ALTAMETRIS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E07A07-1221-40FB-A480-56FE0FA81497}"/>
              </a:ext>
            </a:extLst>
          </p:cNvPr>
          <p:cNvSpPr txBox="1"/>
          <p:nvPr/>
        </p:nvSpPr>
        <p:spPr>
          <a:xfrm>
            <a:off x="582403" y="4360468"/>
            <a:ext cx="271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0088CE"/>
                </a:solidFill>
                <a:latin typeface="+mj-lt"/>
              </a:rPr>
              <a:t>ALTAMETRIS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9F9E0A-8898-4540-9461-E488B36A8EA0}"/>
              </a:ext>
            </a:extLst>
          </p:cNvPr>
          <p:cNvSpPr txBox="1"/>
          <p:nvPr/>
        </p:nvSpPr>
        <p:spPr>
          <a:xfrm>
            <a:off x="4159032" y="1091702"/>
            <a:ext cx="7194176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</a:rPr>
              <a:t>Dans des communiqués de presse, des publications sur les réseaux sociaux, ou dans d’autres types de publications, on hésite souvent sur la façon d’orthographier le nom de l’entreprise.  </a:t>
            </a:r>
          </a:p>
          <a:p>
            <a:endParaRPr lang="fr-FR" sz="1600" dirty="0">
              <a:solidFill>
                <a:srgbClr val="000000"/>
              </a:solidFill>
            </a:endParaRPr>
          </a:p>
          <a:p>
            <a:r>
              <a:rPr lang="fr-FR" sz="1600" dirty="0">
                <a:solidFill>
                  <a:srgbClr val="000000"/>
                </a:solidFill>
              </a:rPr>
              <a:t>Sachez qu’il n’y a </a:t>
            </a:r>
            <a:r>
              <a:rPr lang="fr-FR" sz="1600" b="1" dirty="0">
                <a:solidFill>
                  <a:srgbClr val="000000"/>
                </a:solidFill>
              </a:rPr>
              <a:t>JAMAIS d’accent aigu </a:t>
            </a:r>
            <a:r>
              <a:rPr lang="fr-FR" sz="1600" dirty="0">
                <a:solidFill>
                  <a:srgbClr val="000000"/>
                </a:solidFill>
              </a:rPr>
              <a:t>sur le mot Altametris.</a:t>
            </a:r>
          </a:p>
          <a:p>
            <a:endParaRPr lang="fr-FR" sz="1600" dirty="0">
              <a:solidFill>
                <a:srgbClr val="000000"/>
              </a:solidFill>
            </a:endParaRPr>
          </a:p>
          <a:p>
            <a:r>
              <a:rPr lang="fr-FR" sz="1600" dirty="0">
                <a:solidFill>
                  <a:srgbClr val="000000"/>
                </a:solidFill>
              </a:rPr>
              <a:t>S’agissant de l’utilisation des majuscules, pour plus d’harmonie, la règle est d'écrire </a:t>
            </a:r>
            <a:r>
              <a:rPr lang="fr-FR" sz="1600" b="1" dirty="0">
                <a:solidFill>
                  <a:srgbClr val="000000"/>
                </a:solidFill>
              </a:rPr>
              <a:t>Altametris en minuscule avec une majuscule en début de mot. </a:t>
            </a:r>
          </a:p>
          <a:p>
            <a:endParaRPr lang="fr-FR" sz="1600" b="1" dirty="0">
              <a:solidFill>
                <a:srgbClr val="000000"/>
              </a:solidFill>
            </a:endParaRPr>
          </a:p>
          <a:p>
            <a:r>
              <a:rPr lang="fr-FR" sz="1600" b="1" dirty="0">
                <a:solidFill>
                  <a:srgbClr val="000000"/>
                </a:solidFill>
              </a:rPr>
              <a:t>Dans certains cas très spécifiques, comme dans les contrats il est possible d’écrire ALTAMETRIS. </a:t>
            </a:r>
          </a:p>
          <a:p>
            <a:endParaRPr lang="fr-FR" sz="16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9CF8A5-9686-4946-A80D-72244FE2648C}"/>
              </a:ext>
            </a:extLst>
          </p:cNvPr>
          <p:cNvGrpSpPr/>
          <p:nvPr/>
        </p:nvGrpSpPr>
        <p:grpSpPr>
          <a:xfrm>
            <a:off x="3079217" y="3523287"/>
            <a:ext cx="273564" cy="540589"/>
            <a:chOff x="5471141" y="4489342"/>
            <a:chExt cx="273564" cy="540589"/>
          </a:xfrm>
        </p:grpSpPr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id="{23A1B9F1-4EB1-41C3-A012-5AEF645230CD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ADE6B62F-51BA-4F8F-B0C0-AEB2EC7D9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4EE9704-6254-4362-AF20-83969E04C9CF}"/>
              </a:ext>
            </a:extLst>
          </p:cNvPr>
          <p:cNvGrpSpPr/>
          <p:nvPr/>
        </p:nvGrpSpPr>
        <p:grpSpPr>
          <a:xfrm>
            <a:off x="3165599" y="898674"/>
            <a:ext cx="273564" cy="540589"/>
            <a:chOff x="3165599" y="898674"/>
            <a:chExt cx="273564" cy="540589"/>
          </a:xfrm>
        </p:grpSpPr>
        <p:sp>
          <p:nvSpPr>
            <p:cNvPr id="24" name="Triangle isocèle 23">
              <a:extLst>
                <a:ext uri="{FF2B5EF4-FFF2-40B4-BE49-F238E27FC236}">
                  <a16:creationId xmlns:a16="http://schemas.microsoft.com/office/drawing/2014/main" id="{548DE2D8-5899-4DC4-9254-533D7CD67E1B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Image 24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B44ACE9C-DB71-4390-B5DB-88F7467BB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28C2060-9B9D-4D95-999F-71CDA72D8B5C}"/>
              </a:ext>
            </a:extLst>
          </p:cNvPr>
          <p:cNvSpPr txBox="1"/>
          <p:nvPr/>
        </p:nvSpPr>
        <p:spPr>
          <a:xfrm>
            <a:off x="644818" y="1216604"/>
            <a:ext cx="270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0088CE"/>
                </a:solidFill>
                <a:latin typeface="+mj-lt"/>
              </a:rPr>
              <a:t>Altametris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4E0779F-9ABA-41E3-B097-E8AE35717AE0}"/>
              </a:ext>
            </a:extLst>
          </p:cNvPr>
          <p:cNvSpPr txBox="1"/>
          <p:nvPr/>
        </p:nvSpPr>
        <p:spPr>
          <a:xfrm>
            <a:off x="670604" y="3793582"/>
            <a:ext cx="2701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0088CE"/>
                </a:solidFill>
                <a:latin typeface="+mj-lt"/>
              </a:rPr>
              <a:t>Altamétris </a:t>
            </a:r>
          </a:p>
        </p:txBody>
      </p:sp>
    </p:spTree>
    <p:extLst>
      <p:ext uri="{BB962C8B-B14F-4D97-AF65-F5344CB8AC3E}">
        <p14:creationId xmlns:p14="http://schemas.microsoft.com/office/powerpoint/2010/main" val="944429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solidFill>
                  <a:schemeClr val="bg1"/>
                </a:solidFill>
                <a:latin typeface="+mj-lt"/>
              </a:rPr>
              <a:t>LA MISE EN PAGE</a:t>
            </a:r>
          </a:p>
          <a:p>
            <a:pPr algn="ctr"/>
            <a:endParaRPr lang="fr-FR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472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5797119" cy="540000"/>
          </a:xfrm>
        </p:spPr>
        <p:txBody>
          <a:bodyPr>
            <a:normAutofit fontScale="90000"/>
          </a:bodyPr>
          <a:lstStyle/>
          <a:p>
            <a:r>
              <a:rPr lang="fr-FR"/>
              <a:t>LA MISE EN FORME ET LES POLICES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4A5560-1D2D-4877-912B-647413DDD5D4}"/>
              </a:ext>
            </a:extLst>
          </p:cNvPr>
          <p:cNvSpPr txBox="1"/>
          <p:nvPr/>
        </p:nvSpPr>
        <p:spPr>
          <a:xfrm>
            <a:off x="574250" y="1860166"/>
            <a:ext cx="2122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 sz="1600" dirty="0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01DBC4-0390-44C6-A4CF-B3240C7CE405}"/>
              </a:ext>
            </a:extLst>
          </p:cNvPr>
          <p:cNvSpPr txBox="1"/>
          <p:nvPr/>
        </p:nvSpPr>
        <p:spPr>
          <a:xfrm>
            <a:off x="6653699" y="1879233"/>
            <a:ext cx="179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 sz="1600" dirty="0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BB5AC0-A24D-4D63-9DB0-2942DD9F5ABC}"/>
              </a:ext>
            </a:extLst>
          </p:cNvPr>
          <p:cNvSpPr txBox="1"/>
          <p:nvPr/>
        </p:nvSpPr>
        <p:spPr>
          <a:xfrm>
            <a:off x="574250" y="2828601"/>
            <a:ext cx="528201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rgbClr val="3C3732"/>
                </a:solidFill>
                <a:latin typeface="Avenir LT Std 55 Roman" panose="020B0503020203020204" pitchFamily="34" charset="0"/>
              </a:rPr>
              <a:t>TITRES ET SOUS-TITRES</a:t>
            </a:r>
          </a:p>
          <a:p>
            <a:r>
              <a:rPr lang="fr-FR" sz="1300" b="1" dirty="0">
                <a:solidFill>
                  <a:schemeClr val="accent1"/>
                </a:solidFill>
                <a:latin typeface="+mj-lt"/>
              </a:rPr>
              <a:t>AVENIR LT Std 55 Roman en gras</a:t>
            </a:r>
          </a:p>
          <a:p>
            <a:endParaRPr lang="fr-FR" sz="1300" b="1" dirty="0">
              <a:solidFill>
                <a:schemeClr val="accent1"/>
              </a:solidFill>
              <a:latin typeface="+mj-lt"/>
            </a:endParaRPr>
          </a:p>
          <a:p>
            <a:r>
              <a:rPr lang="fr-FR" sz="1300" b="1" dirty="0">
                <a:latin typeface="+mj-lt"/>
              </a:rPr>
              <a:t>CORPS DE TEXTE</a:t>
            </a:r>
            <a:endParaRPr lang="fr-FR" sz="1300" b="1" dirty="0">
              <a:latin typeface="Avenir LT Std 55 Roman" panose="020B0503020203020204" pitchFamily="34" charset="0"/>
            </a:endParaRPr>
          </a:p>
          <a:p>
            <a:r>
              <a:rPr lang="fr-FR" sz="1300" dirty="0">
                <a:solidFill>
                  <a:srgbClr val="008BCB"/>
                </a:solidFill>
                <a:latin typeface="Avenir LT Std 35 Light" panose="020B0402020203020204" pitchFamily="34" charset="0"/>
              </a:rPr>
              <a:t>AVENIR LT Std 35 Light</a:t>
            </a:r>
            <a:endParaRPr lang="fr-FR" sz="1300" dirty="0">
              <a:solidFill>
                <a:srgbClr val="3C3732"/>
              </a:solidFill>
              <a:latin typeface="Avenir LT Std 35 Light" panose="020B0402020203020204" pitchFamily="34" charset="0"/>
            </a:endParaRPr>
          </a:p>
          <a:p>
            <a:endParaRPr lang="fr-FR" sz="1300" b="1" dirty="0">
              <a:solidFill>
                <a:srgbClr val="3C3732"/>
              </a:solidFill>
              <a:latin typeface="+mj-lt"/>
            </a:endParaRPr>
          </a:p>
          <a:p>
            <a:pPr marL="342900" indent="-34290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Les titres et sous-titres doivent </a:t>
            </a:r>
            <a:r>
              <a:rPr lang="fr-FR" sz="1300" b="1" dirty="0">
                <a:solidFill>
                  <a:schemeClr val="accent1"/>
                </a:solidFill>
                <a:latin typeface="Avenir LT Std 35 Light" panose="020B0402020203020204" pitchFamily="34" charset="0"/>
              </a:rPr>
              <a:t>toujours être écrits en majuscule.</a:t>
            </a:r>
          </a:p>
          <a:p>
            <a:pPr marL="342900" indent="-34290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Le texte </a:t>
            </a:r>
            <a:r>
              <a:rPr lang="fr-FR" sz="1300" b="1" dirty="0">
                <a:solidFill>
                  <a:schemeClr val="accent1"/>
                </a:solidFill>
                <a:latin typeface="Avenir LT Std 35 Light" panose="020B0402020203020204" pitchFamily="34" charset="0"/>
              </a:rPr>
              <a:t>doit toujours être aligné à gauche</a:t>
            </a:r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05B579-B97D-4D56-846B-5C11CEF584D9}"/>
              </a:ext>
            </a:extLst>
          </p:cNvPr>
          <p:cNvSpPr/>
          <p:nvPr/>
        </p:nvSpPr>
        <p:spPr>
          <a:xfrm>
            <a:off x="574250" y="5358955"/>
            <a:ext cx="45221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00" b="1" dirty="0">
                <a:solidFill>
                  <a:srgbClr val="3C3732"/>
                </a:solidFill>
                <a:latin typeface="+mj-lt"/>
              </a:rPr>
              <a:t>TAILLE DE LA POLICE</a:t>
            </a:r>
          </a:p>
          <a:p>
            <a:r>
              <a:rPr lang="fr-FR" sz="1300" dirty="0">
                <a:solidFill>
                  <a:srgbClr val="3C3732"/>
                </a:solidFill>
              </a:rPr>
              <a:t>Titres : 28pt</a:t>
            </a:r>
          </a:p>
          <a:p>
            <a:r>
              <a:rPr lang="fr-FR" sz="1300" dirty="0">
                <a:solidFill>
                  <a:srgbClr val="3C3732"/>
                </a:solidFill>
              </a:rPr>
              <a:t>Sous-titres : 24pt</a:t>
            </a:r>
          </a:p>
          <a:p>
            <a:r>
              <a:rPr lang="fr-FR" sz="1300" dirty="0">
                <a:solidFill>
                  <a:srgbClr val="3C3732"/>
                </a:solidFill>
              </a:rPr>
              <a:t>Corps de texte : 13pt, pour une lecture lisible ou plus.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51414A-F87E-4C61-9667-08E274B574EB}"/>
              </a:ext>
            </a:extLst>
          </p:cNvPr>
          <p:cNvSpPr txBox="1"/>
          <p:nvPr/>
        </p:nvSpPr>
        <p:spPr>
          <a:xfrm>
            <a:off x="6653699" y="2339630"/>
            <a:ext cx="49640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Le texte ne doit jamais être justifié, ni centré, ni aligné à droite </a:t>
            </a:r>
            <a:r>
              <a:rPr lang="fr-FR" sz="1300" b="1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sauf dans les documents commerciaux et les livres blancs pour lesquels l’alignement justifié ou centré permet de faciliter la lecture et l’homogénéité.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1A30B34-FB4E-4186-9901-22DBA03F02E2}"/>
              </a:ext>
            </a:extLst>
          </p:cNvPr>
          <p:cNvGrpSpPr/>
          <p:nvPr/>
        </p:nvGrpSpPr>
        <p:grpSpPr>
          <a:xfrm>
            <a:off x="1635469" y="1611572"/>
            <a:ext cx="273564" cy="540589"/>
            <a:chOff x="3165599" y="898674"/>
            <a:chExt cx="273564" cy="540589"/>
          </a:xfrm>
        </p:grpSpPr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84875B76-7B52-42B6-AE08-228BB65811DB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FC7CC3D8-E735-49E7-B608-2354689D0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88D7F91-A9BB-4987-B9AC-E495221486D0}"/>
              </a:ext>
            </a:extLst>
          </p:cNvPr>
          <p:cNvGrpSpPr/>
          <p:nvPr/>
        </p:nvGrpSpPr>
        <p:grpSpPr>
          <a:xfrm>
            <a:off x="8444952" y="1661376"/>
            <a:ext cx="273564" cy="540589"/>
            <a:chOff x="5471141" y="4489342"/>
            <a:chExt cx="273564" cy="540589"/>
          </a:xfrm>
        </p:grpSpPr>
        <p:sp>
          <p:nvSpPr>
            <p:cNvPr id="16" name="Triangle isocèle 15">
              <a:extLst>
                <a:ext uri="{FF2B5EF4-FFF2-40B4-BE49-F238E27FC236}">
                  <a16:creationId xmlns:a16="http://schemas.microsoft.com/office/drawing/2014/main" id="{AD2E8299-DBAF-4D23-9877-43C1564BF1DA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C51448D5-6C02-483C-AA4D-7624CB01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A8FDFFAB-D0CD-4A55-82B0-C425ADD87235}"/>
              </a:ext>
            </a:extLst>
          </p:cNvPr>
          <p:cNvSpPr txBox="1"/>
          <p:nvPr/>
        </p:nvSpPr>
        <p:spPr>
          <a:xfrm>
            <a:off x="574250" y="2343806"/>
            <a:ext cx="46554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dirty="0"/>
              <a:t>Il existe différentes graisses pour cette police,  idéalement, vous devez les utiliser comme suit :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5D03A1-CAF5-4BB2-8F56-E82C1CC6BD1C}"/>
              </a:ext>
            </a:extLst>
          </p:cNvPr>
          <p:cNvSpPr txBox="1"/>
          <p:nvPr/>
        </p:nvSpPr>
        <p:spPr>
          <a:xfrm>
            <a:off x="545377" y="821373"/>
            <a:ext cx="106965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La police de caractère de la société est</a:t>
            </a:r>
            <a:r>
              <a:rPr lang="fr-FR" sz="1300" b="1" dirty="0">
                <a:solidFill>
                  <a:srgbClr val="0088CE"/>
                </a:solidFill>
                <a:latin typeface="Avenir LT Std 35 Light" panose="020B0402020203020204" pitchFamily="34" charset="0"/>
              </a:rPr>
              <a:t> Avenir LT </a:t>
            </a:r>
            <a:r>
              <a:rPr lang="fr-FR" sz="1300" b="1" dirty="0" err="1">
                <a:solidFill>
                  <a:srgbClr val="0088CE"/>
                </a:solidFill>
                <a:latin typeface="Avenir LT Std 35 Light" panose="020B0402020203020204" pitchFamily="34" charset="0"/>
              </a:rPr>
              <a:t>STd</a:t>
            </a:r>
            <a:r>
              <a:rPr lang="fr-FR" sz="1300" b="1" dirty="0">
                <a:solidFill>
                  <a:srgbClr val="0088CE"/>
                </a:solidFill>
                <a:latin typeface="Avenir LT Std 35 Light" panose="020B0402020203020204" pitchFamily="34" charset="0"/>
              </a:rPr>
              <a:t>.  </a:t>
            </a:r>
          </a:p>
          <a:p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Elle doit être utilisée dans </a:t>
            </a:r>
            <a:r>
              <a:rPr lang="fr-FR" sz="1300" b="1" dirty="0">
                <a:solidFill>
                  <a:srgbClr val="0088CE"/>
                </a:solidFill>
                <a:latin typeface="Avenir LT Std 35 Light" panose="020B0402020203020204" pitchFamily="34" charset="0"/>
              </a:rPr>
              <a:t>tous les supports de communication et livrables de production. </a:t>
            </a:r>
          </a:p>
          <a:p>
            <a:endParaRPr lang="fr-FR" sz="1300" dirty="0">
              <a:solidFill>
                <a:srgbClr val="3C3732"/>
              </a:solidFill>
              <a:latin typeface="Avenir LT Std 35 Light" panose="020B0402020203020204" pitchFamily="34" charset="0"/>
            </a:endParaRPr>
          </a:p>
          <a:p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Cette police est installée sur tous les PC de l’entreprise. Si ce n’est pas le cas, </a:t>
            </a:r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  <a:hlinkClick r:id="rId4"/>
              </a:rPr>
              <a:t>contactez l’infogérance</a:t>
            </a:r>
            <a:r>
              <a:rPr lang="fr-FR" sz="1300" dirty="0">
                <a:solidFill>
                  <a:srgbClr val="3C3732"/>
                </a:solidFill>
                <a:latin typeface="Avenir LT Std 35 Light" panose="020B0402020203020204" pitchFamily="34" charset="0"/>
              </a:rPr>
              <a:t>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6654C7-E97A-43D1-8926-B7CCB57EECFD}"/>
              </a:ext>
            </a:extLst>
          </p:cNvPr>
          <p:cNvSpPr txBox="1"/>
          <p:nvPr/>
        </p:nvSpPr>
        <p:spPr>
          <a:xfrm>
            <a:off x="574250" y="4721427"/>
            <a:ext cx="49640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FR" sz="1300" dirty="0"/>
              <a:t>Limitez l’utilisation du bleu en dehors des titres pour éviter qu’il ne devienne omniprésent.</a:t>
            </a:r>
          </a:p>
        </p:txBody>
      </p:sp>
    </p:spTree>
    <p:extLst>
      <p:ext uri="{BB962C8B-B14F-4D97-AF65-F5344CB8AC3E}">
        <p14:creationId xmlns:p14="http://schemas.microsoft.com/office/powerpoint/2010/main" val="231832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5919635" cy="540000"/>
          </a:xfrm>
        </p:spPr>
        <p:txBody>
          <a:bodyPr>
            <a:normAutofit fontScale="90000"/>
          </a:bodyPr>
          <a:lstStyle/>
          <a:p>
            <a:r>
              <a:rPr lang="fr-FR"/>
              <a:t>LA MISE EN FORME DE DOCUMENTS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5F76B8-CD7F-41AD-986D-52A12EABAB8D}"/>
              </a:ext>
            </a:extLst>
          </p:cNvPr>
          <p:cNvSpPr txBox="1"/>
          <p:nvPr/>
        </p:nvSpPr>
        <p:spPr>
          <a:xfrm>
            <a:off x="515998" y="694507"/>
            <a:ext cx="107398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>
                <a:solidFill>
                  <a:schemeClr val="accent1"/>
                </a:solidFill>
                <a:latin typeface="+mj-lt"/>
              </a:rPr>
              <a:t>La marie-louise blanche – c’est-à-dire un bord blanc – est présente sur tous les supports d’édition Altametris. </a:t>
            </a:r>
          </a:p>
          <a:p>
            <a:endParaRPr lang="fr-FR"/>
          </a:p>
          <a:p>
            <a:r>
              <a:rPr lang="fr-FR"/>
              <a:t>Pour un message clair, nous hiérarchisons les informations et privilégions une structure simple, en utilisant les graisses et les aplats de couleur, mais toujours avec parcimonie. </a:t>
            </a:r>
          </a:p>
          <a:p>
            <a:endParaRPr lang="fr-FR"/>
          </a:p>
          <a:p>
            <a:r>
              <a:rPr lang="fr-FR" b="1" dirty="0">
                <a:solidFill>
                  <a:schemeClr val="accent1"/>
                </a:solidFill>
              </a:rPr>
              <a:t>N’utilisez</a:t>
            </a:r>
            <a:r>
              <a:rPr lang="fr-FR" b="1">
                <a:solidFill>
                  <a:schemeClr val="accent1"/>
                </a:solidFill>
              </a:rPr>
              <a:t> jamais plus de trois couleurs, dont le carbone pour le corps du texte</a:t>
            </a:r>
            <a:r>
              <a:rPr lang="fr-FR"/>
              <a:t>. </a:t>
            </a:r>
          </a:p>
        </p:txBody>
      </p:sp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B983A578-927E-4310-A9AC-F07D788D8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20" y="3047242"/>
            <a:ext cx="2248806" cy="31829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8090B74-509A-4F87-983F-889EA5A4F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19" y="3047242"/>
            <a:ext cx="2392116" cy="3182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D287856-9545-4AF0-A7CE-16BAAAA7CB97}"/>
              </a:ext>
            </a:extLst>
          </p:cNvPr>
          <p:cNvSpPr txBox="1"/>
          <p:nvPr/>
        </p:nvSpPr>
        <p:spPr>
          <a:xfrm>
            <a:off x="627840" y="3954274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accent1"/>
                </a:solidFill>
              </a:rPr>
              <a:t>Exemples de mise en forme de documents</a:t>
            </a:r>
          </a:p>
        </p:txBody>
      </p:sp>
    </p:spTree>
    <p:extLst>
      <p:ext uri="{BB962C8B-B14F-4D97-AF65-F5344CB8AC3E}">
        <p14:creationId xmlns:p14="http://schemas.microsoft.com/office/powerpoint/2010/main" val="1511204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solidFill>
                  <a:schemeClr val="bg1"/>
                </a:solidFill>
                <a:latin typeface="+mj-lt"/>
              </a:rPr>
              <a:t>LES VISUELS</a:t>
            </a:r>
          </a:p>
          <a:p>
            <a:pPr algn="ctr"/>
            <a:endParaRPr lang="fr-FR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351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3968915" cy="540000"/>
          </a:xfrm>
        </p:spPr>
        <p:txBody>
          <a:bodyPr>
            <a:normAutofit fontScale="90000"/>
          </a:bodyPr>
          <a:lstStyle/>
          <a:p>
            <a:r>
              <a:rPr lang="fr-FR"/>
              <a:t>LES PHOTOS ET VIDÉOS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6E4643-327A-478C-AD98-749895C4B5A6}"/>
              </a:ext>
            </a:extLst>
          </p:cNvPr>
          <p:cNvSpPr txBox="1"/>
          <p:nvPr/>
        </p:nvSpPr>
        <p:spPr>
          <a:xfrm>
            <a:off x="6629111" y="2299072"/>
            <a:ext cx="49640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solidFill>
                <a:srgbClr val="3C3732"/>
              </a:solidFill>
            </a:endParaRPr>
          </a:p>
          <a:p>
            <a:r>
              <a:rPr lang="fr-FR" dirty="0">
                <a:solidFill>
                  <a:srgbClr val="3C3732"/>
                </a:solidFill>
              </a:rPr>
              <a:t>Utiliser des visuels sur lesquels on voit : 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Des cigarettes 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 l’alcool 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Des déchets 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Des polluants industriels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Des activités illégales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Des personnes non-équipées de leurs EPI règlementaires </a:t>
            </a:r>
          </a:p>
          <a:p>
            <a:pPr marL="285750" indent="-285750">
              <a:buClr>
                <a:srgbClr val="D52B1E"/>
              </a:buClr>
              <a:buFont typeface="Courier New" panose="02070309020205020404" pitchFamily="49" charset="0"/>
              <a:buChar char="o"/>
            </a:pPr>
            <a:r>
              <a:rPr lang="fr-FR" dirty="0">
                <a:solidFill>
                  <a:srgbClr val="3C3732"/>
                </a:solidFill>
              </a:rPr>
              <a:t>Des éléments permettant d’identifier des passants (visages, plaques d’immatriculations) 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3C3732"/>
              </a:solidFill>
            </a:endParaRPr>
          </a:p>
          <a:p>
            <a:pPr marL="171450" indent="-171450">
              <a:buFontTx/>
              <a:buChar char="-"/>
            </a:pPr>
            <a:endParaRPr lang="fr-FR" dirty="0">
              <a:solidFill>
                <a:srgbClr val="3C373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4CC8ED-401B-47BA-93AC-D58CF38E510C}"/>
              </a:ext>
            </a:extLst>
          </p:cNvPr>
          <p:cNvSpPr txBox="1"/>
          <p:nvPr/>
        </p:nvSpPr>
        <p:spPr>
          <a:xfrm>
            <a:off x="701941" y="1760701"/>
            <a:ext cx="2122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 sz="1600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253B4A-8A19-4562-A62F-F675C0219EA0}"/>
              </a:ext>
            </a:extLst>
          </p:cNvPr>
          <p:cNvSpPr txBox="1"/>
          <p:nvPr/>
        </p:nvSpPr>
        <p:spPr>
          <a:xfrm>
            <a:off x="6629111" y="1754928"/>
            <a:ext cx="179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 sz="1600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05D45C-3C71-40C4-B479-9B80C2C3803A}"/>
              </a:ext>
            </a:extLst>
          </p:cNvPr>
          <p:cNvSpPr txBox="1"/>
          <p:nvPr/>
        </p:nvSpPr>
        <p:spPr>
          <a:xfrm>
            <a:off x="701941" y="2381803"/>
            <a:ext cx="4964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solidFill>
                <a:srgbClr val="3C3732"/>
              </a:solidFill>
            </a:endParaRPr>
          </a:p>
          <a:p>
            <a:r>
              <a:rPr lang="fr-FR" dirty="0">
                <a:solidFill>
                  <a:srgbClr val="3C3732"/>
                </a:solidFill>
              </a:rPr>
              <a:t>Utiliser des visuels qui mettent en avant : </a:t>
            </a:r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3C3732"/>
                </a:solidFill>
              </a:rPr>
              <a:t>Le contexte : exemple environnement ferroviaire, industriel, de l’énergie etc… </a:t>
            </a:r>
          </a:p>
          <a:p>
            <a:pPr marL="171450" indent="-171450">
              <a:buFontTx/>
              <a:buChar char="-"/>
            </a:pPr>
            <a:endParaRPr lang="fr-FR" dirty="0">
              <a:solidFill>
                <a:srgbClr val="3C3732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46D5C12-6A35-4206-A23A-89723D9225B6}"/>
              </a:ext>
            </a:extLst>
          </p:cNvPr>
          <p:cNvGrpSpPr/>
          <p:nvPr/>
        </p:nvGrpSpPr>
        <p:grpSpPr>
          <a:xfrm>
            <a:off x="8677639" y="1599000"/>
            <a:ext cx="273564" cy="540589"/>
            <a:chOff x="5471141" y="4489342"/>
            <a:chExt cx="273564" cy="540589"/>
          </a:xfrm>
        </p:grpSpPr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DD7D3158-4F1B-4A89-83E7-366DE37ED5FB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9DD67061-8488-4DF4-B55F-38782EF1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AA7815-33DC-4B24-97BE-9CD94D96EB91}"/>
              </a:ext>
            </a:extLst>
          </p:cNvPr>
          <p:cNvGrpSpPr/>
          <p:nvPr/>
        </p:nvGrpSpPr>
        <p:grpSpPr>
          <a:xfrm>
            <a:off x="1889302" y="1599000"/>
            <a:ext cx="273564" cy="540589"/>
            <a:chOff x="3165599" y="898674"/>
            <a:chExt cx="273564" cy="540589"/>
          </a:xfrm>
        </p:grpSpPr>
        <p:sp>
          <p:nvSpPr>
            <p:cNvPr id="18" name="Triangle isocèle 17">
              <a:extLst>
                <a:ext uri="{FF2B5EF4-FFF2-40B4-BE49-F238E27FC236}">
                  <a16:creationId xmlns:a16="http://schemas.microsoft.com/office/drawing/2014/main" id="{094598A6-8365-49D8-9AE1-3BF94BB82309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72E26796-43A0-4FD8-AD02-D37B60F0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39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72000"/>
            <a:ext cx="3637990" cy="540000"/>
          </a:xfrm>
        </p:spPr>
        <p:txBody>
          <a:bodyPr/>
          <a:lstStyle/>
          <a:p>
            <a:r>
              <a:rPr lang="fr-FR"/>
              <a:t>LES ILLUSTRATIONS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6E4643-327A-478C-AD98-749895C4B5A6}"/>
              </a:ext>
            </a:extLst>
          </p:cNvPr>
          <p:cNvSpPr txBox="1"/>
          <p:nvPr/>
        </p:nvSpPr>
        <p:spPr>
          <a:xfrm>
            <a:off x="567962" y="1281421"/>
            <a:ext cx="4964051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3C3732"/>
                </a:solidFill>
              </a:rPr>
              <a:t>Toujours faire des extraits</a:t>
            </a:r>
            <a:r>
              <a:rPr lang="fr-FR" sz="1600" dirty="0">
                <a:solidFill>
                  <a:srgbClr val="3C3732"/>
                </a:solidFill>
                <a:latin typeface="Avenir LT Std 55 Roman"/>
              </a:rPr>
              <a:t> </a:t>
            </a:r>
            <a:r>
              <a:rPr lang="fr-FR" sz="1600" b="1" dirty="0">
                <a:solidFill>
                  <a:schemeClr val="accent1"/>
                </a:solidFill>
                <a:latin typeface="Avenir LT Std 55 Roman"/>
              </a:rPr>
              <a:t>SUR FOND BLANC</a:t>
            </a:r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accent1"/>
              </a:solidFill>
              <a:latin typeface="Avenir LT Std 55 Roman"/>
            </a:endParaRPr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Privilégier les formats GIF et JPEG pour une visualisation sur écran et supports web </a:t>
            </a:r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600" dirty="0"/>
              <a:t>Privilégier les images de 1920 x 1080px minimum pour la visualisation écran et les supports web</a:t>
            </a:r>
            <a:endParaRPr lang="fr-FR" sz="1600" dirty="0">
              <a:solidFill>
                <a:srgbClr val="3C3732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FF89BD-D231-4907-AFE3-DB368EDFD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/>
          <a:stretch/>
        </p:blipFill>
        <p:spPr bwMode="auto">
          <a:xfrm>
            <a:off x="7403823" y="3428919"/>
            <a:ext cx="3550068" cy="235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gâteau, table, jouet, vert&#10;&#10;Description générée automatiquement">
            <a:extLst>
              <a:ext uri="{FF2B5EF4-FFF2-40B4-BE49-F238E27FC236}">
                <a16:creationId xmlns:a16="http://schemas.microsoft.com/office/drawing/2014/main" id="{5113DB20-BE2A-46E6-BFA9-1113FE360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3" y="3575496"/>
            <a:ext cx="3836984" cy="2158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D4CC8ED-401B-47BA-93AC-D58CF38E510C}"/>
              </a:ext>
            </a:extLst>
          </p:cNvPr>
          <p:cNvSpPr txBox="1"/>
          <p:nvPr/>
        </p:nvSpPr>
        <p:spPr>
          <a:xfrm>
            <a:off x="784973" y="765764"/>
            <a:ext cx="2122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 sz="1600" dirty="0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253B4A-8A19-4562-A62F-F675C0219EA0}"/>
              </a:ext>
            </a:extLst>
          </p:cNvPr>
          <p:cNvSpPr txBox="1"/>
          <p:nvPr/>
        </p:nvSpPr>
        <p:spPr>
          <a:xfrm>
            <a:off x="6696831" y="744881"/>
            <a:ext cx="179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 sz="1600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4BC07F-82A2-4643-92AD-F712093F83ED}"/>
              </a:ext>
            </a:extLst>
          </p:cNvPr>
          <p:cNvGrpSpPr/>
          <p:nvPr/>
        </p:nvGrpSpPr>
        <p:grpSpPr>
          <a:xfrm>
            <a:off x="4485175" y="3158705"/>
            <a:ext cx="273564" cy="540589"/>
            <a:chOff x="3165599" y="898674"/>
            <a:chExt cx="273564" cy="540589"/>
          </a:xfrm>
        </p:grpSpPr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A80A0F84-B707-4F81-BE23-09D4B584A486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07AAE0DE-2551-4C5E-913F-5920B9FB2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9E69039-496C-48CF-86A9-B47C8C7E9E38}"/>
              </a:ext>
            </a:extLst>
          </p:cNvPr>
          <p:cNvGrpSpPr/>
          <p:nvPr/>
        </p:nvGrpSpPr>
        <p:grpSpPr>
          <a:xfrm>
            <a:off x="10817109" y="3081438"/>
            <a:ext cx="273564" cy="540589"/>
            <a:chOff x="5471141" y="4489342"/>
            <a:chExt cx="273564" cy="540589"/>
          </a:xfrm>
        </p:grpSpPr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3790CF27-E4DD-4437-9DFD-422BD01BC956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AA0C0925-2DFA-4DFD-A8A5-5C89028B6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A81A560-5377-4496-BB82-30DF51C0F65C}"/>
              </a:ext>
            </a:extLst>
          </p:cNvPr>
          <p:cNvSpPr txBox="1"/>
          <p:nvPr/>
        </p:nvSpPr>
        <p:spPr>
          <a:xfrm>
            <a:off x="6696831" y="1292664"/>
            <a:ext cx="4964051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3C3732"/>
                </a:solidFill>
              </a:rPr>
              <a:t>Produire des illustrations : </a:t>
            </a:r>
            <a:endParaRPr lang="fr-FR" sz="1600" dirty="0">
              <a:solidFill>
                <a:srgbClr val="0088CE"/>
              </a:solidFill>
            </a:endParaRPr>
          </a:p>
          <a:p>
            <a:pPr marL="285750" indent="-285750">
              <a:buClr>
                <a:srgbClr val="CD0037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3C3732"/>
                </a:solidFill>
              </a:rPr>
              <a:t>sur fond noir </a:t>
            </a:r>
          </a:p>
          <a:p>
            <a:pPr marL="285750" indent="-285750">
              <a:buClr>
                <a:srgbClr val="CD0037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3C3732"/>
                </a:solidFill>
              </a:rPr>
              <a:t>avec le logo Altametris sur fond de couleur</a:t>
            </a:r>
          </a:p>
          <a:p>
            <a:pPr marL="285750" indent="-285750">
              <a:buClr>
                <a:srgbClr val="CD0037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3C3732"/>
                </a:solidFill>
              </a:rPr>
              <a:t>de mauvaise qualité</a:t>
            </a:r>
          </a:p>
          <a:p>
            <a:pPr marL="285750" indent="-285750">
              <a:buClr>
                <a:srgbClr val="CD0037"/>
              </a:buClr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rgbClr val="3C3732"/>
                </a:solidFill>
              </a:rPr>
              <a:t>de formats spécifiques à certains logiciels</a:t>
            </a:r>
          </a:p>
          <a:p>
            <a:endParaRPr lang="fr-FR" sz="1600" b="1" dirty="0">
              <a:solidFill>
                <a:srgbClr val="0088CE"/>
              </a:solidFill>
            </a:endParaRPr>
          </a:p>
          <a:p>
            <a:pPr marL="171450" indent="-171450">
              <a:buFontTx/>
              <a:buChar char="-"/>
            </a:pPr>
            <a:endParaRPr lang="fr-FR" sz="1600" dirty="0">
              <a:solidFill>
                <a:srgbClr val="3C3732"/>
              </a:solidFill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A905701-7F10-4BC9-8466-C33016A4DD8E}"/>
              </a:ext>
            </a:extLst>
          </p:cNvPr>
          <p:cNvGrpSpPr/>
          <p:nvPr/>
        </p:nvGrpSpPr>
        <p:grpSpPr>
          <a:xfrm>
            <a:off x="8556725" y="586358"/>
            <a:ext cx="273564" cy="540589"/>
            <a:chOff x="5471141" y="4489342"/>
            <a:chExt cx="273564" cy="540589"/>
          </a:xfrm>
        </p:grpSpPr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F82CFA9B-FEE3-4AB0-81D3-87F97532915E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8D1A4BF0-36BE-447F-94C7-8937CA99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A8D2BE1-5217-4083-9A03-B0E8263F72CB}"/>
              </a:ext>
            </a:extLst>
          </p:cNvPr>
          <p:cNvGrpSpPr/>
          <p:nvPr/>
        </p:nvGrpSpPr>
        <p:grpSpPr>
          <a:xfrm>
            <a:off x="2085690" y="574536"/>
            <a:ext cx="273564" cy="540589"/>
            <a:chOff x="3165599" y="898674"/>
            <a:chExt cx="273564" cy="540589"/>
          </a:xfrm>
        </p:grpSpPr>
        <p:sp>
          <p:nvSpPr>
            <p:cNvPr id="23" name="Triangle isocèle 22">
              <a:extLst>
                <a:ext uri="{FF2B5EF4-FFF2-40B4-BE49-F238E27FC236}">
                  <a16:creationId xmlns:a16="http://schemas.microsoft.com/office/drawing/2014/main" id="{FB4B0279-1294-4488-81FC-396B6141EEF0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E5A7CA09-64D9-44E2-8428-E19C53E48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5A43C0-E5FB-4790-A491-32430DA06BF0}"/>
              </a:ext>
            </a:extLst>
          </p:cNvPr>
          <p:cNvSpPr/>
          <p:nvPr/>
        </p:nvSpPr>
        <p:spPr>
          <a:xfrm>
            <a:off x="3708400" y="3575496"/>
            <a:ext cx="913557" cy="212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950C79E-5399-41A3-8EEF-FCD3DB4BB5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4"/>
          <a:stretch/>
        </p:blipFill>
        <p:spPr>
          <a:xfrm>
            <a:off x="3708400" y="3555825"/>
            <a:ext cx="913558" cy="30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84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solidFill>
                  <a:schemeClr val="bg1"/>
                </a:solidFill>
                <a:latin typeface="+mj-lt"/>
              </a:rPr>
              <a:t>LES PICTOGRAMMES</a:t>
            </a:r>
          </a:p>
          <a:p>
            <a:pPr algn="ctr"/>
            <a:endParaRPr lang="fr-FR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28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5884801" cy="540000"/>
          </a:xfrm>
        </p:spPr>
        <p:txBody>
          <a:bodyPr>
            <a:normAutofit fontScale="90000"/>
          </a:bodyPr>
          <a:lstStyle/>
          <a:p>
            <a:r>
              <a:rPr lang="fr-FR"/>
              <a:t>L’UTILISATION DES PICTOGRAMMES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6E4643-327A-478C-AD98-749895C4B5A6}"/>
              </a:ext>
            </a:extLst>
          </p:cNvPr>
          <p:cNvSpPr txBox="1"/>
          <p:nvPr/>
        </p:nvSpPr>
        <p:spPr>
          <a:xfrm>
            <a:off x="585665" y="2232329"/>
            <a:ext cx="10804237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rgbClr val="3C3732"/>
                </a:solidFill>
                <a:latin typeface="Avenir LT Std 55 Roman"/>
              </a:rPr>
              <a:t>La règle est que vous devez </a:t>
            </a:r>
            <a:r>
              <a:rPr lang="fr-FR" b="1" dirty="0">
                <a:solidFill>
                  <a:schemeClr val="accent1"/>
                </a:solidFill>
                <a:latin typeface="Avenir LT Std 55 Roman"/>
              </a:rPr>
              <a:t>utiliser QUAND C'EST POSSIBLE les pictos de la médiathèque SNCF ou SNCF Réseau</a:t>
            </a:r>
            <a:r>
              <a:rPr lang="fr-FR" dirty="0">
                <a:solidFill>
                  <a:srgbClr val="3C3732"/>
                </a:solidFill>
                <a:latin typeface="Avenir LT Std 55 Roman"/>
              </a:rPr>
              <a:t>.  </a:t>
            </a:r>
            <a:endParaRPr lang="fr-FR" dirty="0">
              <a:solidFill>
                <a:srgbClr val="3C3732"/>
              </a:solidFill>
              <a:latin typeface="Avenir LT Std 55 Roman" panose="020B0503020203020204" pitchFamily="34" charset="0"/>
            </a:endParaRPr>
          </a:p>
          <a:p>
            <a:endParaRPr lang="fr-FR" dirty="0">
              <a:solidFill>
                <a:srgbClr val="3C3732"/>
              </a:solidFill>
              <a:latin typeface="Avenir LT Std 55 Roman" panose="020B0503020203020204" pitchFamily="34" charset="0"/>
            </a:endParaRPr>
          </a:p>
          <a:p>
            <a:r>
              <a:rPr lang="fr-FR" dirty="0">
                <a:solidFill>
                  <a:srgbClr val="3C3732"/>
                </a:solidFill>
                <a:latin typeface="Avenir LT Std 55 Roman"/>
              </a:rPr>
              <a:t>Pour y accéder, il est nécessaire d’avoir un compte prestataire, un certain nombre de </a:t>
            </a:r>
            <a:r>
              <a:rPr lang="fr-FR" dirty="0" err="1">
                <a:solidFill>
                  <a:srgbClr val="3C3732"/>
                </a:solidFill>
                <a:latin typeface="Avenir LT Std 55 Roman"/>
              </a:rPr>
              <a:t>pictos</a:t>
            </a:r>
            <a:r>
              <a:rPr lang="fr-FR" dirty="0">
                <a:solidFill>
                  <a:srgbClr val="3C3732"/>
                </a:solidFill>
                <a:latin typeface="Avenir LT Std 55 Roman"/>
              </a:rPr>
              <a:t> sont à disposition dans la boîte à outils.  </a:t>
            </a:r>
            <a:endParaRPr lang="fr-FR" dirty="0">
              <a:solidFill>
                <a:srgbClr val="3C3732"/>
              </a:solidFill>
              <a:latin typeface="Avenir LT Std 55 Roman" panose="020B0503020203020204" pitchFamily="34" charset="0"/>
            </a:endParaRPr>
          </a:p>
          <a:p>
            <a:endParaRPr lang="fr-FR" dirty="0">
              <a:solidFill>
                <a:srgbClr val="3C3732"/>
              </a:solidFill>
              <a:latin typeface="Avenir LT Std 55 Roman" panose="020B0503020203020204" pitchFamily="34" charset="0"/>
            </a:endParaRPr>
          </a:p>
          <a:p>
            <a:r>
              <a:rPr lang="fr-FR" dirty="0">
                <a:solidFill>
                  <a:srgbClr val="3C3732"/>
                </a:solidFill>
                <a:ea typeface="+mn-lt"/>
                <a:cs typeface="+mn-lt"/>
              </a:rPr>
              <a:t>Si vous cherchez à exprimer une idée, une action, un concept qui ne fait pas partie du corpus de pictogrammes disponibles, un pictogramme spécifique peut être fabriqué. </a:t>
            </a:r>
            <a:endParaRPr lang="fr-FR" dirty="0"/>
          </a:p>
          <a:p>
            <a:endParaRPr lang="fr-FR" dirty="0">
              <a:solidFill>
                <a:srgbClr val="3C3732"/>
              </a:solidFill>
              <a:latin typeface="Avenir LT Std 55 Roman" panose="020B0503020203020204" pitchFamily="34" charset="0"/>
            </a:endParaRPr>
          </a:p>
          <a:p>
            <a:r>
              <a:rPr lang="fr-FR" dirty="0">
                <a:solidFill>
                  <a:srgbClr val="3C3732"/>
                </a:solidFill>
                <a:latin typeface="Avenir LT Std 55 Roman"/>
              </a:rPr>
              <a:t>Pour toute question ou demandes contactez : </a:t>
            </a:r>
            <a:r>
              <a:rPr lang="fr-FR" dirty="0">
                <a:solidFill>
                  <a:srgbClr val="3C3732"/>
                </a:solidFill>
                <a:latin typeface="Avenir LT Std 55 Roman"/>
                <a:hlinkClick r:id="rId2"/>
              </a:rPr>
              <a:t>leslie.ramlall@altametris.com</a:t>
            </a:r>
            <a:r>
              <a:rPr lang="fr-FR" dirty="0">
                <a:solidFill>
                  <a:srgbClr val="3C3732"/>
                </a:solidFill>
                <a:latin typeface="Avenir LT Std 55 Roman"/>
              </a:rPr>
              <a:t> </a:t>
            </a:r>
            <a:endParaRPr lang="fr-FR" dirty="0">
              <a:solidFill>
                <a:srgbClr val="3C3732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5BD3BD-F937-4014-A1BE-729BD219613A}"/>
              </a:ext>
            </a:extLst>
          </p:cNvPr>
          <p:cNvSpPr txBox="1"/>
          <p:nvPr/>
        </p:nvSpPr>
        <p:spPr>
          <a:xfrm>
            <a:off x="585665" y="1467907"/>
            <a:ext cx="102129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>
                <a:latin typeface="+mj-lt"/>
              </a:rPr>
              <a:t>L’utilisation de pictogrammes ou d’icônes doit </a:t>
            </a:r>
            <a:r>
              <a:rPr lang="fr-FR" b="1">
                <a:solidFill>
                  <a:schemeClr val="accent1"/>
                </a:solidFill>
                <a:latin typeface="+mj-lt"/>
              </a:rPr>
              <a:t>toujours servir la compréhension et la mise en valeur du texte ou du message</a:t>
            </a:r>
            <a:r>
              <a:rPr lang="fr-FR"/>
              <a:t>. </a:t>
            </a:r>
            <a:r>
              <a:rPr lang="fr-FR">
                <a:latin typeface="+mj-lt"/>
              </a:rPr>
              <a:t>Elle ne doit pas être un élément purement décoratif.  </a:t>
            </a:r>
          </a:p>
        </p:txBody>
      </p:sp>
    </p:spTree>
    <p:extLst>
      <p:ext uri="{BB962C8B-B14F-4D97-AF65-F5344CB8AC3E}">
        <p14:creationId xmlns:p14="http://schemas.microsoft.com/office/powerpoint/2010/main" val="385166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dessin, assiette, signe, horloge&#10;&#10;Description générée automatiquement">
            <a:extLst>
              <a:ext uri="{FF2B5EF4-FFF2-40B4-BE49-F238E27FC236}">
                <a16:creationId xmlns:a16="http://schemas.microsoft.com/office/drawing/2014/main" id="{27547D38-B79A-4B24-81B6-2C6ED1065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85" y="1113855"/>
            <a:ext cx="634308" cy="650413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6EA416C-728F-449F-A4E8-10422183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8519717" cy="540000"/>
          </a:xfrm>
        </p:spPr>
        <p:txBody>
          <a:bodyPr>
            <a:normAutofit fontScale="90000"/>
          </a:bodyPr>
          <a:lstStyle/>
          <a:p>
            <a:r>
              <a:rPr lang="fr-FR"/>
              <a:t>EXEMPLES POUR L’UTILISATION DES PICTOGRAMMES</a:t>
            </a:r>
          </a:p>
        </p:txBody>
      </p: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207041C-35A0-4871-8533-6CD1D3FC7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54" y="1194235"/>
            <a:ext cx="977347" cy="548921"/>
          </a:xfrm>
          <a:prstGeom prst="rect">
            <a:avLst/>
          </a:prstGeom>
        </p:spPr>
      </p:pic>
      <p:pic>
        <p:nvPicPr>
          <p:cNvPr id="9" name="Image 8" descr="Une image contenant dessin, lumière, signe, assiette&#10;&#10;Description générée automatiquement">
            <a:extLst>
              <a:ext uri="{FF2B5EF4-FFF2-40B4-BE49-F238E27FC236}">
                <a16:creationId xmlns:a16="http://schemas.microsoft.com/office/drawing/2014/main" id="{4359A159-5900-4EF9-8B35-492F9DC61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55" y="2217328"/>
            <a:ext cx="664760" cy="724484"/>
          </a:xfrm>
          <a:prstGeom prst="rect">
            <a:avLst/>
          </a:prstGeom>
        </p:spPr>
      </p:pic>
      <p:pic>
        <p:nvPicPr>
          <p:cNvPr id="11" name="Image 10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77C51AE7-0118-4B61-8D0E-AA3C41768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51" y="2064189"/>
            <a:ext cx="1143007" cy="1143007"/>
          </a:xfrm>
          <a:prstGeom prst="rect">
            <a:avLst/>
          </a:prstGeom>
        </p:spPr>
      </p:pic>
      <p:pic>
        <p:nvPicPr>
          <p:cNvPr id="13" name="Image 12" descr="Une image contenant signe&#10;&#10;Description générée automatiquement">
            <a:extLst>
              <a:ext uri="{FF2B5EF4-FFF2-40B4-BE49-F238E27FC236}">
                <a16:creationId xmlns:a16="http://schemas.microsoft.com/office/drawing/2014/main" id="{6E9C8BDA-CCEB-40EA-BCFC-A8C0879C2F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02" y="1250409"/>
            <a:ext cx="695870" cy="718601"/>
          </a:xfrm>
          <a:prstGeom prst="rect">
            <a:avLst/>
          </a:prstGeom>
        </p:spPr>
      </p:pic>
      <p:pic>
        <p:nvPicPr>
          <p:cNvPr id="15" name="Image 14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E6353126-BCDC-4AAB-B832-D4E4C6AAA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6" y="2309987"/>
            <a:ext cx="692899" cy="706758"/>
          </a:xfrm>
          <a:prstGeom prst="rect">
            <a:avLst/>
          </a:prstGeom>
        </p:spPr>
      </p:pic>
      <p:pic>
        <p:nvPicPr>
          <p:cNvPr id="17" name="Image 16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1F62F91B-DE06-48AF-9FEA-AF09147F9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7" y="1134464"/>
            <a:ext cx="998621" cy="998621"/>
          </a:xfrm>
          <a:prstGeom prst="rect">
            <a:avLst/>
          </a:prstGeom>
        </p:spPr>
      </p:pic>
      <p:pic>
        <p:nvPicPr>
          <p:cNvPr id="19" name="Image 1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A167C2B-5DF7-4487-B69E-C44F9EAB4D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86" y="2171791"/>
            <a:ext cx="667091" cy="77002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EDA7E97-ED76-4600-AA0B-A2947E04876D}"/>
              </a:ext>
            </a:extLst>
          </p:cNvPr>
          <p:cNvSpPr txBox="1"/>
          <p:nvPr/>
        </p:nvSpPr>
        <p:spPr>
          <a:xfrm>
            <a:off x="887490" y="3457134"/>
            <a:ext cx="2577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Pictogrammes de la médiathèque SNCF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5B5D148-C523-4B8D-A7EF-2AEF0CADC9E9}"/>
              </a:ext>
            </a:extLst>
          </p:cNvPr>
          <p:cNvSpPr txBox="1"/>
          <p:nvPr/>
        </p:nvSpPr>
        <p:spPr>
          <a:xfrm>
            <a:off x="4843562" y="3453272"/>
            <a:ext cx="2577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Pictogrammes issus de banques libres de droit et adaptés au style graphique SNCF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C4574C-A4FE-4C5A-8BC6-CFF005FEECE0}"/>
              </a:ext>
            </a:extLst>
          </p:cNvPr>
          <p:cNvSpPr txBox="1"/>
          <p:nvPr/>
        </p:nvSpPr>
        <p:spPr>
          <a:xfrm>
            <a:off x="898087" y="5145926"/>
            <a:ext cx="1057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  <a:latin typeface="Avenir LT Std 55 Roman" panose="020B0503020203020204" pitchFamily="34" charset="0"/>
              </a:rPr>
              <a:t>Si le pictogramme dont vous avez besoin n’existe pas </a:t>
            </a:r>
            <a:r>
              <a:rPr lang="fr-FR" dirty="0">
                <a:solidFill>
                  <a:srgbClr val="3C3732"/>
                </a:solidFill>
                <a:latin typeface="Avenir LT Std 55 Roman" panose="020B0503020203020204" pitchFamily="34" charset="0"/>
              </a:rPr>
              <a:t>dans la médiathèque SNCF, vous pouvez utiliser des pictos de banques libres de droit à condition qu’ils s’harmonisent avec le style graphique des pictos SNCF (épaisseur du trait, remplissage etc…)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B02D268-A2AF-477E-B346-D8505D3636B3}"/>
              </a:ext>
            </a:extLst>
          </p:cNvPr>
          <p:cNvGrpSpPr/>
          <p:nvPr/>
        </p:nvGrpSpPr>
        <p:grpSpPr>
          <a:xfrm>
            <a:off x="3191621" y="643127"/>
            <a:ext cx="273564" cy="540589"/>
            <a:chOff x="3165599" y="898674"/>
            <a:chExt cx="273564" cy="540589"/>
          </a:xfrm>
        </p:grpSpPr>
        <p:sp>
          <p:nvSpPr>
            <p:cNvPr id="25" name="Triangle isocèle 24">
              <a:extLst>
                <a:ext uri="{FF2B5EF4-FFF2-40B4-BE49-F238E27FC236}">
                  <a16:creationId xmlns:a16="http://schemas.microsoft.com/office/drawing/2014/main" id="{00D7D25B-0661-4FEB-B5B9-15681537BE00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41B40078-BC0F-45B6-879A-FEFEE6A5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ECEAD1C-E9D4-45B2-AB17-B9674B9162A6}"/>
              </a:ext>
            </a:extLst>
          </p:cNvPr>
          <p:cNvGrpSpPr/>
          <p:nvPr/>
        </p:nvGrpSpPr>
        <p:grpSpPr>
          <a:xfrm>
            <a:off x="7091213" y="608936"/>
            <a:ext cx="273564" cy="540589"/>
            <a:chOff x="3165599" y="898674"/>
            <a:chExt cx="273564" cy="540589"/>
          </a:xfrm>
        </p:grpSpPr>
        <p:sp>
          <p:nvSpPr>
            <p:cNvPr id="28" name="Triangle isocèle 27">
              <a:extLst>
                <a:ext uri="{FF2B5EF4-FFF2-40B4-BE49-F238E27FC236}">
                  <a16:creationId xmlns:a16="http://schemas.microsoft.com/office/drawing/2014/main" id="{22F41F39-D265-422C-BBB9-80D71064478F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FCE9780F-481E-4EC9-88B4-4471B935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pic>
        <p:nvPicPr>
          <p:cNvPr id="33" name="Image 32" descr="Une image contenant lumière, signe, dessin, assiette&#10;&#10;Description générée automatiquement">
            <a:extLst>
              <a:ext uri="{FF2B5EF4-FFF2-40B4-BE49-F238E27FC236}">
                <a16:creationId xmlns:a16="http://schemas.microsoft.com/office/drawing/2014/main" id="{0615117F-2470-4B4C-958C-86AD247D11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506" y="1325846"/>
            <a:ext cx="448453" cy="448453"/>
          </a:xfrm>
          <a:prstGeom prst="rect">
            <a:avLst/>
          </a:prstGeom>
        </p:spPr>
      </p:pic>
      <p:pic>
        <p:nvPicPr>
          <p:cNvPr id="35" name="Image 34" descr="Une image contenant objet&#10;&#10;Description générée automatiquement">
            <a:extLst>
              <a:ext uri="{FF2B5EF4-FFF2-40B4-BE49-F238E27FC236}">
                <a16:creationId xmlns:a16="http://schemas.microsoft.com/office/drawing/2014/main" id="{1C9212DF-9554-46BF-965E-955ACDFE80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750" y="2207424"/>
            <a:ext cx="773072" cy="773072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74B862FC-A2C6-4CC1-B475-24F113A9C905}"/>
              </a:ext>
            </a:extLst>
          </p:cNvPr>
          <p:cNvGrpSpPr/>
          <p:nvPr/>
        </p:nvGrpSpPr>
        <p:grpSpPr>
          <a:xfrm>
            <a:off x="10642889" y="779681"/>
            <a:ext cx="273564" cy="540589"/>
            <a:chOff x="5471141" y="4489342"/>
            <a:chExt cx="273564" cy="540589"/>
          </a:xfrm>
        </p:grpSpPr>
        <p:sp>
          <p:nvSpPr>
            <p:cNvPr id="39" name="Triangle isocèle 38">
              <a:extLst>
                <a:ext uri="{FF2B5EF4-FFF2-40B4-BE49-F238E27FC236}">
                  <a16:creationId xmlns:a16="http://schemas.microsoft.com/office/drawing/2014/main" id="{C911CF32-467F-4B8B-92F6-3BE14F7AF1DC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Image 39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E4E1B466-35E0-47FF-8F2E-09E17FAEF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F79DA7-9273-4DE7-B97C-9C83E896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158" y="2271640"/>
            <a:ext cx="653860" cy="65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B21152A4-646F-440B-A93A-42F51A4AA5C0}"/>
              </a:ext>
            </a:extLst>
          </p:cNvPr>
          <p:cNvSpPr txBox="1"/>
          <p:nvPr/>
        </p:nvSpPr>
        <p:spPr>
          <a:xfrm>
            <a:off x="8488320" y="3443742"/>
            <a:ext cx="2577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Pictogrammes non harmonisés avec le style graphique SNCF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E5E5EFB4-EC92-4C9F-8887-659F4617F737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66" y="1024723"/>
            <a:ext cx="828675" cy="82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82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72000"/>
            <a:ext cx="2978315" cy="540000"/>
          </a:xfrm>
        </p:spPr>
        <p:txBody>
          <a:bodyPr/>
          <a:lstStyle/>
          <a:p>
            <a:r>
              <a:rPr lang="fr-FR"/>
              <a:t>INTRODUCTION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326E0B-0446-4323-8CC5-7797AAADB8D6}"/>
              </a:ext>
            </a:extLst>
          </p:cNvPr>
          <p:cNvSpPr txBox="1"/>
          <p:nvPr/>
        </p:nvSpPr>
        <p:spPr>
          <a:xfrm>
            <a:off x="515999" y="1283183"/>
            <a:ext cx="108682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En tant que filiale de SNCF réseau, nous sommes </a:t>
            </a:r>
            <a:r>
              <a:rPr lang="fr-FR" sz="1400" b="1" u="sng" dirty="0">
                <a:solidFill>
                  <a:srgbClr val="0088CE"/>
                </a:solidFill>
                <a:latin typeface="+mj-lt"/>
              </a:rPr>
              <a:t>soumis à l’utilisation et au respect de la charte « Chevalet ». </a:t>
            </a:r>
          </a:p>
          <a:p>
            <a:endParaRPr lang="fr-FR" sz="1400" b="1" u="sng" dirty="0">
              <a:solidFill>
                <a:srgbClr val="0088CE"/>
              </a:solidFill>
              <a:latin typeface="+mj-lt"/>
            </a:endParaRPr>
          </a:p>
          <a:p>
            <a:r>
              <a:rPr lang="fr-FR" sz="1400" dirty="0">
                <a:solidFill>
                  <a:srgbClr val="4D4F53"/>
                </a:solidFill>
              </a:rPr>
              <a:t>Le respect de cette charte nous permet notamment d’avoir le droit d’utiliser le logo SNCF Réseau sur nos supports de communication et de gagner en légitimité et en crédibilité. </a:t>
            </a:r>
            <a:endParaRPr lang="fr-FR" sz="1400" dirty="0"/>
          </a:p>
          <a:p>
            <a:r>
              <a:rPr lang="fr-FR" sz="1400" dirty="0"/>
              <a:t>Si besoin, vous trouverez le contenu complet de la charte </a:t>
            </a:r>
            <a:r>
              <a:rPr lang="fr-FR" sz="1400" dirty="0">
                <a:hlinkClick r:id="rId3" action="ppaction://hlinkfile"/>
              </a:rPr>
              <a:t>ici</a:t>
            </a:r>
            <a:r>
              <a:rPr lang="fr-FR" sz="1400" dirty="0"/>
              <a:t>. </a:t>
            </a:r>
          </a:p>
          <a:p>
            <a:endParaRPr lang="fr-FR" sz="1400" dirty="0"/>
          </a:p>
          <a:p>
            <a:r>
              <a:rPr lang="fr-FR" sz="1400" dirty="0"/>
              <a:t>Ce support à pour but de clarifier l’utilisation de la charte chez Altametris et de définir les points spécifiques.   </a:t>
            </a:r>
          </a:p>
          <a:p>
            <a:endParaRPr lang="fr-FR" sz="1400" dirty="0"/>
          </a:p>
          <a:p>
            <a:r>
              <a:rPr lang="fr-FR" sz="1400" dirty="0"/>
              <a:t>La posture adoptée se caractérise par une volonté de refléter la simplicité et la bienveillance. </a:t>
            </a:r>
          </a:p>
          <a:p>
            <a:endParaRPr lang="fr-FR" sz="1400" dirty="0"/>
          </a:p>
          <a:p>
            <a:r>
              <a:rPr lang="fr-FR" sz="1400" dirty="0"/>
              <a:t>Notez que </a:t>
            </a:r>
            <a:r>
              <a:rPr lang="fr-FR" sz="1400" b="1" u="sng" dirty="0">
                <a:solidFill>
                  <a:srgbClr val="0088CE"/>
                </a:solidFill>
                <a:latin typeface="+mj-lt"/>
              </a:rPr>
              <a:t>la charte s’applique à TOUS les supports de communication. </a:t>
            </a:r>
          </a:p>
          <a:p>
            <a:endParaRPr lang="fr-FR" sz="1400" dirty="0"/>
          </a:p>
          <a:p>
            <a:r>
              <a:rPr lang="fr-FR" sz="1400" dirty="0"/>
              <a:t>Cet outil est un guide de communication interne et externe regroupant les bonnes et mauvaises pratiques.  </a:t>
            </a:r>
          </a:p>
          <a:p>
            <a:endParaRPr lang="fr-FR" sz="1400" dirty="0"/>
          </a:p>
          <a:p>
            <a:r>
              <a:rPr lang="fr-FR" sz="1400" dirty="0"/>
              <a:t>Pour toute question ou cas particuliers, il convient de prendre contact avec le Pôle Communication.  </a:t>
            </a:r>
          </a:p>
          <a:p>
            <a:endParaRPr lang="fr-FR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772F78-55AA-407D-B30D-D47E88E80E35}"/>
              </a:ext>
            </a:extLst>
          </p:cNvPr>
          <p:cNvSpPr/>
          <p:nvPr/>
        </p:nvSpPr>
        <p:spPr>
          <a:xfrm>
            <a:off x="3403248" y="5210344"/>
            <a:ext cx="5093782" cy="566903"/>
          </a:xfrm>
          <a:prstGeom prst="rect">
            <a:avLst/>
          </a:prstGeom>
          <a:ln>
            <a:solidFill>
              <a:srgbClr val="0088C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88CE"/>
                </a:solidFill>
              </a:rPr>
              <a:t>Soyez l’ambassadeur de la charte graphique !</a:t>
            </a:r>
          </a:p>
        </p:txBody>
      </p:sp>
    </p:spTree>
    <p:extLst>
      <p:ext uri="{BB962C8B-B14F-4D97-AF65-F5344CB8AC3E}">
        <p14:creationId xmlns:p14="http://schemas.microsoft.com/office/powerpoint/2010/main" val="1855276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solidFill>
                  <a:schemeClr val="bg1"/>
                </a:solidFill>
                <a:latin typeface="+mj-lt"/>
              </a:rPr>
              <a:t>LA TONALITÉ</a:t>
            </a:r>
          </a:p>
          <a:p>
            <a:pPr algn="ctr"/>
            <a:endParaRPr lang="fr-FR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514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5D383-FD67-472C-ACC8-E58E0990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599" y="72000"/>
            <a:ext cx="5572201" cy="540000"/>
          </a:xfrm>
        </p:spPr>
        <p:txBody>
          <a:bodyPr>
            <a:noAutofit/>
          </a:bodyPr>
          <a:lstStyle/>
          <a:p>
            <a:r>
              <a:rPr lang="fr-FR" sz="2000"/>
              <a:t>LA TONALITÉ ET LE STYLE RÉDACTIONNEL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ABB019-9738-4988-BE83-68837FFFCEFC}"/>
              </a:ext>
            </a:extLst>
          </p:cNvPr>
          <p:cNvSpPr txBox="1"/>
          <p:nvPr/>
        </p:nvSpPr>
        <p:spPr>
          <a:xfrm>
            <a:off x="1272082" y="5377874"/>
            <a:ext cx="416540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/>
              <a:t>La collectes de données topographiques par </a:t>
            </a:r>
            <a:r>
              <a:rPr lang="fr-FR" dirty="0" err="1"/>
              <a:t>LiDAR</a:t>
            </a:r>
            <a:r>
              <a:rPr lang="fr-FR" dirty="0"/>
              <a:t> aéroporté peut se faire sans mobiliser d'action de débroussaillage en amont.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281391-8779-4DA9-958F-C746B17B986A}"/>
              </a:ext>
            </a:extLst>
          </p:cNvPr>
          <p:cNvSpPr txBox="1"/>
          <p:nvPr/>
        </p:nvSpPr>
        <p:spPr>
          <a:xfrm>
            <a:off x="1179872" y="279797"/>
            <a:ext cx="466725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fontAlgn="ctr"/>
            <a:r>
              <a:rPr lang="fr-FR">
                <a:solidFill>
                  <a:schemeClr val="bg2">
                    <a:lumMod val="90000"/>
                  </a:schemeClr>
                </a:solidFill>
                <a:latin typeface="+mj-lt"/>
              </a:rPr>
              <a:t>La collecte de données terrain se fait sans impacter négativement la performance du réseau. </a:t>
            </a:r>
            <a:endParaRPr lang="fr-FR" sz="1800">
              <a:solidFill>
                <a:schemeClr val="bg2">
                  <a:lumMod val="90000"/>
                </a:schemeClr>
              </a:solidFill>
              <a:effectLst/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12CB179-E3CC-41C7-9EF5-5F478E8FFEA6}"/>
              </a:ext>
            </a:extLst>
          </p:cNvPr>
          <p:cNvSpPr txBox="1"/>
          <p:nvPr/>
        </p:nvSpPr>
        <p:spPr>
          <a:xfrm>
            <a:off x="-204190" y="1285690"/>
            <a:ext cx="540887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fontAlgn="ctr"/>
            <a:r>
              <a:rPr lang="fr-FR" sz="2000" b="1" dirty="0">
                <a:latin typeface="+mj-lt"/>
              </a:rPr>
              <a:t>2 heures de vol permettent de vérifier le fonctionnement des réchauffeurs d'aiguilles de plus de 190 000m2 de terrain </a:t>
            </a:r>
            <a:endParaRPr lang="fr-FR" sz="2000" b="1" dirty="0">
              <a:effectLst/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9A3780-814B-4F4B-A8A5-730BAF9DC166}"/>
              </a:ext>
            </a:extLst>
          </p:cNvPr>
          <p:cNvSpPr txBox="1"/>
          <p:nvPr/>
        </p:nvSpPr>
        <p:spPr>
          <a:xfrm>
            <a:off x="410482" y="2691692"/>
            <a:ext cx="503716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fontAlgn="ctr"/>
            <a:r>
              <a:rPr lang="fr-FR" sz="1400" dirty="0">
                <a:latin typeface="+mj-lt"/>
              </a:rPr>
              <a:t>Optimisez la gestion de vos ressources en les mobilisant sur des actions à forte valeur ajoutée. </a:t>
            </a:r>
            <a:endParaRPr lang="fr-FR" sz="1400" dirty="0">
              <a:effectLst/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59CF18-4ADA-4167-9321-83DAEFABA620}"/>
              </a:ext>
            </a:extLst>
          </p:cNvPr>
          <p:cNvSpPr txBox="1"/>
          <p:nvPr/>
        </p:nvSpPr>
        <p:spPr>
          <a:xfrm>
            <a:off x="75459" y="3547680"/>
            <a:ext cx="503716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La </a:t>
            </a:r>
            <a:r>
              <a:rPr lang="fr-FR" sz="2400" dirty="0">
                <a:solidFill>
                  <a:schemeClr val="bg2">
                    <a:lumMod val="90000"/>
                  </a:schemeClr>
                </a:solidFill>
                <a:effectLst/>
                <a:latin typeface="+mj-lt"/>
              </a:rPr>
              <a:t>collecte</a:t>
            </a:r>
            <a:r>
              <a:rPr lang="fr-FR" sz="2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 des données thermographiques sur les postes source se fait sans engager la zone de danger électrique. </a:t>
            </a:r>
            <a:endParaRPr lang="fr-FR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805C572-DCF6-4C27-87E6-74E1B4280D2A}"/>
              </a:ext>
            </a:extLst>
          </p:cNvPr>
          <p:cNvSpPr txBox="1"/>
          <p:nvPr/>
        </p:nvSpPr>
        <p:spPr>
          <a:xfrm>
            <a:off x="5781600" y="704515"/>
            <a:ext cx="614838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Avant tout, nos messages </a:t>
            </a:r>
            <a:r>
              <a:rPr lang="fr-FR" sz="1400" b="1" dirty="0">
                <a:solidFill>
                  <a:schemeClr val="accent1"/>
                </a:solidFill>
              </a:rPr>
              <a:t>sont simples et bienveillants</a:t>
            </a:r>
            <a:r>
              <a:rPr lang="fr-FR" sz="1400" dirty="0"/>
              <a:t>. </a:t>
            </a:r>
          </a:p>
          <a:p>
            <a:r>
              <a:rPr lang="fr-FR" sz="1400" dirty="0"/>
              <a:t>L’objectif est </a:t>
            </a:r>
            <a:r>
              <a:rPr lang="fr-FR" sz="1400" b="1" dirty="0">
                <a:solidFill>
                  <a:schemeClr val="accent1"/>
                </a:solidFill>
              </a:rPr>
              <a:t>d’être compris de tous</a:t>
            </a:r>
            <a:r>
              <a:rPr lang="fr-FR" sz="1400" dirty="0"/>
              <a:t> ; utilisez donc </a:t>
            </a:r>
            <a:r>
              <a:rPr lang="fr-FR" sz="1400" b="1" dirty="0">
                <a:solidFill>
                  <a:schemeClr val="accent1"/>
                </a:solidFill>
              </a:rPr>
              <a:t>des mots clairs et quotidiens. </a:t>
            </a:r>
          </a:p>
          <a:p>
            <a:r>
              <a:rPr lang="fr-FR" sz="1400" dirty="0"/>
              <a:t>Utilisez un </a:t>
            </a:r>
            <a:r>
              <a:rPr lang="fr-FR" sz="1400" b="1" dirty="0">
                <a:solidFill>
                  <a:schemeClr val="accent1"/>
                </a:solidFill>
              </a:rPr>
              <a:t>ton juste, direct et sans détours </a:t>
            </a:r>
            <a:r>
              <a:rPr lang="fr-FR" sz="1400" dirty="0"/>
              <a:t>; ni trop précieux, ni trop familier, ni trop académique ou jargonneux. </a:t>
            </a:r>
          </a:p>
          <a:p>
            <a:r>
              <a:rPr lang="fr-FR" sz="1400" dirty="0"/>
              <a:t>Lorsque c’est approprié, vous pouvez aussi </a:t>
            </a:r>
            <a:r>
              <a:rPr lang="fr-FR" sz="1400" b="1" dirty="0">
                <a:solidFill>
                  <a:schemeClr val="accent1"/>
                </a:solidFill>
              </a:rPr>
              <a:t>faire preuve d’esprit et de légèreté.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93C61C-6FFE-46F1-BD05-0641672C7057}"/>
              </a:ext>
            </a:extLst>
          </p:cNvPr>
          <p:cNvSpPr txBox="1"/>
          <p:nvPr/>
        </p:nvSpPr>
        <p:spPr>
          <a:xfrm>
            <a:off x="5782672" y="2438720"/>
            <a:ext cx="5852841" cy="39369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Utilisez des titres courts mais </a:t>
            </a:r>
            <a:r>
              <a:rPr lang="fr-FR" sz="1400" dirty="0" err="1">
                <a:solidFill>
                  <a:srgbClr val="3C3732"/>
                </a:solidFill>
              </a:rPr>
              <a:t>impactants</a:t>
            </a:r>
            <a:r>
              <a:rPr lang="fr-FR" sz="1400" dirty="0">
                <a:solidFill>
                  <a:srgbClr val="3C3732"/>
                </a:solidFill>
              </a:rPr>
              <a:t> et porteurs de sens</a:t>
            </a:r>
          </a:p>
          <a:p>
            <a:pPr marL="285750" lvl="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Adressez-vous directement à votre audience</a:t>
            </a:r>
          </a:p>
          <a:p>
            <a:pPr marL="285750" lvl="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Utilisez les pronoms « vous » « nous »</a:t>
            </a:r>
          </a:p>
          <a:p>
            <a:pPr marL="28575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Parler d’</a:t>
            </a:r>
            <a:r>
              <a:rPr lang="fr-FR" sz="1400" b="1" dirty="0">
                <a:solidFill>
                  <a:srgbClr val="008BCB"/>
                </a:solidFill>
              </a:rPr>
              <a:t>Altametris</a:t>
            </a:r>
            <a:r>
              <a:rPr lang="fr-FR" sz="1400" dirty="0">
                <a:solidFill>
                  <a:srgbClr val="3C3732"/>
                </a:solidFill>
              </a:rPr>
              <a:t> à la troisième personne au féminin (Elle, l'entreprise, la société) </a:t>
            </a:r>
          </a:p>
          <a:p>
            <a:pPr marL="28575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Utilisez un niveau de langage écrit soutenu pour coller à l’image d’excellence d’</a:t>
            </a:r>
            <a:r>
              <a:rPr lang="fr-FR" sz="1400" b="1" dirty="0">
                <a:solidFill>
                  <a:srgbClr val="008BCB"/>
                </a:solidFill>
              </a:rPr>
              <a:t>Altametris.  </a:t>
            </a:r>
            <a:endParaRPr lang="fr-FR" sz="1400" dirty="0">
              <a:solidFill>
                <a:srgbClr val="3C3732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Les phrases seront courtes. </a:t>
            </a:r>
          </a:p>
          <a:p>
            <a:pPr marL="28575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3C3732"/>
                </a:solidFill>
              </a:rPr>
              <a:t>Illustrez vos arguments par des faits ou références concrètes.</a:t>
            </a:r>
            <a:r>
              <a:rPr lang="fr-FR" sz="1400" b="1" dirty="0">
                <a:solidFill>
                  <a:srgbClr val="008BCB"/>
                </a:solidFill>
              </a:rPr>
              <a:t> </a:t>
            </a:r>
            <a:endParaRPr lang="fr-FR" dirty="0"/>
          </a:p>
          <a:p>
            <a:pPr marL="28575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Il faut que le texte soit clair et concis.</a:t>
            </a:r>
          </a:p>
          <a:p>
            <a:pPr marL="285750" indent="-285750">
              <a:lnSpc>
                <a:spcPct val="150000"/>
              </a:lnSpc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Pour une présentation il vaut mieux privilégier les textes courts aux textes longs pour que le visiteur puisse suivre.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3629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chemeClr val="bg1"/>
                </a:solidFill>
                <a:latin typeface="+mj-lt"/>
              </a:rPr>
              <a:t>ALTAMETRIS, UNE MARQUE OMBRELLE</a:t>
            </a:r>
          </a:p>
          <a:p>
            <a:pPr algn="ctr"/>
            <a:endParaRPr lang="fr-FR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610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7060459" cy="540000"/>
          </a:xfrm>
        </p:spPr>
        <p:txBody>
          <a:bodyPr>
            <a:normAutofit fontScale="90000"/>
          </a:bodyPr>
          <a:lstStyle/>
          <a:p>
            <a:r>
              <a:rPr lang="fr-FR" dirty="0"/>
              <a:t>DÉFINIR UNE IDENTITÉ POUR LES PRODUITS</a:t>
            </a: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CEF9CE6-26C9-45E1-AE3C-AED008336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30" y="590541"/>
            <a:ext cx="2860620" cy="921167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5123A65-351C-4A63-BD59-F72097705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60" y="1800015"/>
            <a:ext cx="1104179" cy="612655"/>
          </a:xfrm>
          <a:prstGeom prst="rect">
            <a:avLst/>
          </a:prstGeom>
        </p:spPr>
      </p:pic>
      <p:pic>
        <p:nvPicPr>
          <p:cNvPr id="7" name="Image 6" descr="Une image contenant dessin, lumière&#10;&#10;Description générée automatiquement">
            <a:extLst>
              <a:ext uri="{FF2B5EF4-FFF2-40B4-BE49-F238E27FC236}">
                <a16:creationId xmlns:a16="http://schemas.microsoft.com/office/drawing/2014/main" id="{25077CC0-2634-409A-9C54-2564FC230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02" y="1828400"/>
            <a:ext cx="1813303" cy="597661"/>
          </a:xfrm>
          <a:prstGeom prst="rect">
            <a:avLst/>
          </a:prstGeom>
        </p:spPr>
      </p:pic>
      <p:pic>
        <p:nvPicPr>
          <p:cNvPr id="8" name="Image 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D87FFE3-6B54-413D-832C-44C12A430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574" y="1850009"/>
            <a:ext cx="1632131" cy="597662"/>
          </a:xfrm>
          <a:prstGeom prst="rect">
            <a:avLst/>
          </a:prstGeom>
        </p:spPr>
      </p:pic>
      <p:sp>
        <p:nvSpPr>
          <p:cNvPr id="9" name="Accolade fermante 8">
            <a:extLst>
              <a:ext uri="{FF2B5EF4-FFF2-40B4-BE49-F238E27FC236}">
                <a16:creationId xmlns:a16="http://schemas.microsoft.com/office/drawing/2014/main" id="{421CB311-63C0-429A-A286-830F458B36EA}"/>
              </a:ext>
            </a:extLst>
          </p:cNvPr>
          <p:cNvSpPr/>
          <p:nvPr/>
        </p:nvSpPr>
        <p:spPr>
          <a:xfrm rot="16200000">
            <a:off x="6115056" y="-3495269"/>
            <a:ext cx="133340" cy="9910929"/>
          </a:xfrm>
          <a:prstGeom prst="righ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Une image contenant pièce, dessin&#10;&#10;Description générée automatiquement">
            <a:extLst>
              <a:ext uri="{FF2B5EF4-FFF2-40B4-BE49-F238E27FC236}">
                <a16:creationId xmlns:a16="http://schemas.microsoft.com/office/drawing/2014/main" id="{78092114-5521-4E5F-BD3E-BAE3BD184E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02" y="2590522"/>
            <a:ext cx="597662" cy="597662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386805C-AEF6-412D-9823-F7C6A383C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574" y="2604156"/>
            <a:ext cx="605215" cy="605215"/>
          </a:xfrm>
          <a:prstGeom prst="rect">
            <a:avLst/>
          </a:prstGeom>
        </p:spPr>
      </p:pic>
      <p:pic>
        <p:nvPicPr>
          <p:cNvPr id="12" name="Image 1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4FB647F-D8B8-4751-BE5C-96DC35340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60" y="2569155"/>
            <a:ext cx="612701" cy="61270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4DF2775-A79D-43EF-BABF-0FFD5C5A9F30}"/>
              </a:ext>
            </a:extLst>
          </p:cNvPr>
          <p:cNvSpPr txBox="1"/>
          <p:nvPr/>
        </p:nvSpPr>
        <p:spPr>
          <a:xfrm>
            <a:off x="547560" y="3815239"/>
            <a:ext cx="11096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Aujourd’hui l’activité de l’entreprise se structure autour de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4 produits principaux : </a:t>
            </a:r>
            <a:r>
              <a:rPr lang="fr-FR" sz="1400" dirty="0">
                <a:solidFill>
                  <a:schemeClr val="tx2"/>
                </a:solidFill>
              </a:rPr>
              <a:t>Altametris Suite, Altametris Services, Altametris Solutions, Altametris Compagnon.  À l’intérieur de chacun de ces produits, il y a aussi des </a:t>
            </a:r>
            <a:r>
              <a:rPr lang="fr-FR" sz="1400" b="1" dirty="0">
                <a:solidFill>
                  <a:schemeClr val="tx2"/>
                </a:solidFill>
                <a:latin typeface="+mj-lt"/>
              </a:rPr>
              <a:t>projets phares </a:t>
            </a:r>
            <a:r>
              <a:rPr lang="fr-FR" sz="1400" dirty="0">
                <a:solidFill>
                  <a:schemeClr val="tx2"/>
                </a:solidFill>
              </a:rPr>
              <a:t>: Compagnon, </a:t>
            </a:r>
            <a:r>
              <a:rPr lang="fr-FR" sz="1400" dirty="0" err="1">
                <a:solidFill>
                  <a:schemeClr val="tx2"/>
                </a:solidFill>
              </a:rPr>
              <a:t>Altatrack</a:t>
            </a:r>
            <a:r>
              <a:rPr lang="fr-FR" sz="1400" dirty="0">
                <a:solidFill>
                  <a:schemeClr val="tx2"/>
                </a:solidFill>
              </a:rPr>
              <a:t>, Choc Replay etc…  </a:t>
            </a:r>
          </a:p>
          <a:p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FB8676-4059-4367-BBBB-34341E6BAE93}"/>
              </a:ext>
            </a:extLst>
          </p:cNvPr>
          <p:cNvSpPr txBox="1"/>
          <p:nvPr/>
        </p:nvSpPr>
        <p:spPr>
          <a:xfrm>
            <a:off x="645200" y="4306678"/>
            <a:ext cx="110968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400" dirty="0"/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/>
              <a:t>Le développement de la plateforme logicielle Altametris Suite, a mis en évidence la nécessité de statuer sur un thème graphique propre à ces produits pour :  </a:t>
            </a:r>
          </a:p>
          <a:p>
            <a:pPr marL="742950" lvl="1" indent="-285750">
              <a:buClr>
                <a:srgbClr val="0088CE"/>
              </a:buClr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</a:rPr>
              <a:t>harmoniser </a:t>
            </a:r>
            <a:r>
              <a:rPr lang="fr-FR" sz="1400" dirty="0"/>
              <a:t>le plus rapidement possible tous nos supports de communication</a:t>
            </a:r>
          </a:p>
          <a:p>
            <a:pPr marL="742950" lvl="1" indent="-285750"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</a:rPr>
              <a:t>consolider</a:t>
            </a:r>
            <a:r>
              <a:rPr lang="fr-FR" sz="1400" dirty="0"/>
              <a:t> le développement de la production</a:t>
            </a:r>
          </a:p>
          <a:p>
            <a:pPr marL="742950" lvl="1" indent="-285750"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</a:rPr>
              <a:t>soutenir</a:t>
            </a:r>
            <a:r>
              <a:rPr lang="fr-FR" sz="1400" dirty="0">
                <a:solidFill>
                  <a:schemeClr val="tx2"/>
                </a:solidFill>
              </a:rPr>
              <a:t> </a:t>
            </a:r>
            <a:r>
              <a:rPr lang="fr-FR" sz="1400" dirty="0"/>
              <a:t>le développement commercial</a:t>
            </a:r>
          </a:p>
          <a:p>
            <a:endParaRPr lang="fr-FR" sz="1400" dirty="0"/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tx2"/>
                </a:solidFill>
              </a:rPr>
              <a:t>L’idée est </a:t>
            </a:r>
            <a:r>
              <a:rPr lang="fr-FR" sz="1400" b="1" dirty="0">
                <a:solidFill>
                  <a:schemeClr val="tx2"/>
                </a:solidFill>
              </a:rPr>
              <a:t>d’associer à ces prestations et à ces produits, une identité visuelle forte qui permette de les identifier et de les distinguer facilement.  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6456F23-3EE7-4BC5-AC36-49EE80842A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23559" y="1848878"/>
            <a:ext cx="2313629" cy="59766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F0DC09DC-4DD8-4DF8-908F-8D3221427C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3559" y="2586579"/>
            <a:ext cx="597662" cy="597662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976CB46-52D1-4DB3-8DCC-248CF8F5D8BD}"/>
              </a:ext>
            </a:extLst>
          </p:cNvPr>
          <p:cNvCxnSpPr/>
          <p:nvPr/>
        </p:nvCxnSpPr>
        <p:spPr>
          <a:xfrm>
            <a:off x="4196080" y="131069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04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4369511" cy="540000"/>
          </a:xfrm>
        </p:spPr>
        <p:txBody>
          <a:bodyPr>
            <a:normAutofit/>
          </a:bodyPr>
          <a:lstStyle/>
          <a:p>
            <a:r>
              <a:rPr lang="fr-FR" dirty="0"/>
              <a:t>LE NOM DES PRODUITS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BF9AAB-5B4E-467E-AF7A-71F5330BB98D}"/>
              </a:ext>
            </a:extLst>
          </p:cNvPr>
          <p:cNvSpPr txBox="1"/>
          <p:nvPr/>
        </p:nvSpPr>
        <p:spPr>
          <a:xfrm>
            <a:off x="1908378" y="927872"/>
            <a:ext cx="2122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 sz="1600" dirty="0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F82FE8-6300-4CED-B747-072CECB005AC}"/>
              </a:ext>
            </a:extLst>
          </p:cNvPr>
          <p:cNvSpPr txBox="1"/>
          <p:nvPr/>
        </p:nvSpPr>
        <p:spPr>
          <a:xfrm>
            <a:off x="7820236" y="906989"/>
            <a:ext cx="179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 sz="1600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6893C4A-A2F2-4FDE-9C50-95426E7C7725}"/>
              </a:ext>
            </a:extLst>
          </p:cNvPr>
          <p:cNvGrpSpPr/>
          <p:nvPr/>
        </p:nvGrpSpPr>
        <p:grpSpPr>
          <a:xfrm>
            <a:off x="9680130" y="748466"/>
            <a:ext cx="273564" cy="540589"/>
            <a:chOff x="5471141" y="4489342"/>
            <a:chExt cx="273564" cy="540589"/>
          </a:xfrm>
        </p:grpSpPr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52E12649-43B8-411D-BD63-E5E82BE42E5E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98F485EE-7B10-43A6-8160-73612DC42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480D7C-02BD-4F46-810E-990C26F76CBE}"/>
              </a:ext>
            </a:extLst>
          </p:cNvPr>
          <p:cNvGrpSpPr/>
          <p:nvPr/>
        </p:nvGrpSpPr>
        <p:grpSpPr>
          <a:xfrm>
            <a:off x="3209095" y="736644"/>
            <a:ext cx="273564" cy="540589"/>
            <a:chOff x="3165599" y="898674"/>
            <a:chExt cx="273564" cy="540589"/>
          </a:xfrm>
        </p:grpSpPr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0B31A8C0-C48A-4F5B-8782-9F569CB9427F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B689589E-701F-4765-9B85-EEDDACAAA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B41BD3B-8FF2-4A39-BD38-9DCA27818B66}"/>
              </a:ext>
            </a:extLst>
          </p:cNvPr>
          <p:cNvSpPr txBox="1"/>
          <p:nvPr/>
        </p:nvSpPr>
        <p:spPr>
          <a:xfrm>
            <a:off x="1037274" y="2569926"/>
            <a:ext cx="3124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+mj-lt"/>
              </a:rPr>
              <a:t>ALTAMETRIS SERVICES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DF1BE49-EF66-4188-A29F-DA8AB43C6DF2}"/>
              </a:ext>
            </a:extLst>
          </p:cNvPr>
          <p:cNvSpPr txBox="1"/>
          <p:nvPr/>
        </p:nvSpPr>
        <p:spPr>
          <a:xfrm>
            <a:off x="1037272" y="1475159"/>
            <a:ext cx="202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8CE"/>
                </a:solidFill>
                <a:latin typeface="+mj-lt"/>
              </a:rPr>
              <a:t>Altametris Suite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C98BE0-D92D-4E98-BDE1-D6E2FAE8AA34}"/>
              </a:ext>
            </a:extLst>
          </p:cNvPr>
          <p:cNvSpPr txBox="1"/>
          <p:nvPr/>
        </p:nvSpPr>
        <p:spPr>
          <a:xfrm>
            <a:off x="1037273" y="1830676"/>
            <a:ext cx="241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8CE"/>
                </a:solidFill>
                <a:latin typeface="+mj-lt"/>
              </a:rPr>
              <a:t>Altametris Services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BB2E04A-DB22-404A-A0BF-BD7BA51268C5}"/>
              </a:ext>
            </a:extLst>
          </p:cNvPr>
          <p:cNvSpPr txBox="1"/>
          <p:nvPr/>
        </p:nvSpPr>
        <p:spPr>
          <a:xfrm>
            <a:off x="1037274" y="2186193"/>
            <a:ext cx="241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8CE"/>
                </a:solidFill>
                <a:latin typeface="+mj-lt"/>
              </a:rPr>
              <a:t>Altametris Solutions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23AA468-B51E-4A21-A696-DDAAF23C34DC}"/>
              </a:ext>
            </a:extLst>
          </p:cNvPr>
          <p:cNvSpPr txBox="1"/>
          <p:nvPr/>
        </p:nvSpPr>
        <p:spPr>
          <a:xfrm>
            <a:off x="1037274" y="2890316"/>
            <a:ext cx="2712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+mj-lt"/>
              </a:rPr>
              <a:t>ALTAMETRIS SUITE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4D7E193-8D42-4AB3-B6FD-3DA0CE8A1A38}"/>
              </a:ext>
            </a:extLst>
          </p:cNvPr>
          <p:cNvSpPr txBox="1"/>
          <p:nvPr/>
        </p:nvSpPr>
        <p:spPr>
          <a:xfrm>
            <a:off x="1037274" y="3183429"/>
            <a:ext cx="3285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+mj-lt"/>
              </a:rPr>
              <a:t>ALTAMETRIS SOLUTIONS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08E319D-E897-4E0E-BAB2-767153E5B823}"/>
              </a:ext>
            </a:extLst>
          </p:cNvPr>
          <p:cNvSpPr txBox="1"/>
          <p:nvPr/>
        </p:nvSpPr>
        <p:spPr>
          <a:xfrm>
            <a:off x="7949980" y="1485549"/>
            <a:ext cx="1455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8CE"/>
                </a:solidFill>
                <a:latin typeface="+mj-lt"/>
              </a:rPr>
              <a:t>AltaSuite</a:t>
            </a:r>
            <a:r>
              <a:rPr lang="fr-FR" b="1" dirty="0">
                <a:solidFill>
                  <a:srgbClr val="0088CE"/>
                </a:solidFill>
                <a:latin typeface="+mj-lt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BE2456-F036-4089-A956-1E90D7596585}"/>
              </a:ext>
            </a:extLst>
          </p:cNvPr>
          <p:cNvSpPr txBox="1"/>
          <p:nvPr/>
        </p:nvSpPr>
        <p:spPr>
          <a:xfrm>
            <a:off x="7949980" y="1941772"/>
            <a:ext cx="170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8CE"/>
                </a:solidFill>
                <a:latin typeface="+mj-lt"/>
              </a:rPr>
              <a:t>AltaServices</a:t>
            </a:r>
            <a:r>
              <a:rPr lang="fr-FR" b="1" dirty="0">
                <a:solidFill>
                  <a:srgbClr val="0088CE"/>
                </a:solidFill>
                <a:latin typeface="+mj-lt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AFAA054-79E7-4081-962D-3EFFF0B9B8CD}"/>
              </a:ext>
            </a:extLst>
          </p:cNvPr>
          <p:cNvSpPr txBox="1"/>
          <p:nvPr/>
        </p:nvSpPr>
        <p:spPr>
          <a:xfrm>
            <a:off x="7949980" y="2434272"/>
            <a:ext cx="166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0088CE"/>
                </a:solidFill>
                <a:latin typeface="+mj-lt"/>
              </a:rPr>
              <a:t>AltaSolutions</a:t>
            </a:r>
            <a:r>
              <a:rPr lang="fr-FR" b="1" dirty="0">
                <a:solidFill>
                  <a:srgbClr val="0088CE"/>
                </a:solidFill>
                <a:latin typeface="+mj-lt"/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E246C3-4284-40F1-8EE2-690CE6595ED5}"/>
              </a:ext>
            </a:extLst>
          </p:cNvPr>
          <p:cNvSpPr txBox="1"/>
          <p:nvPr/>
        </p:nvSpPr>
        <p:spPr>
          <a:xfrm>
            <a:off x="639136" y="5124299"/>
            <a:ext cx="109137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Il y a toujours une majuscule au début du nom de chaque produit.  </a:t>
            </a:r>
          </a:p>
          <a:p>
            <a:r>
              <a:rPr lang="fr-FR" sz="1400" dirty="0"/>
              <a:t> </a:t>
            </a:r>
          </a:p>
          <a:p>
            <a:r>
              <a:rPr lang="fr-FR" sz="1400" dirty="0"/>
              <a:t>Lorsqu’il n’est pas possible d’apposer directement les logos, on écrira Altametris Suite, Altametris Services et Altametris Solutions pour repositionner les produits dans leur contexte. 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6D38E1F-5701-4028-A560-9C2324751020}"/>
              </a:ext>
            </a:extLst>
          </p:cNvPr>
          <p:cNvSpPr txBox="1"/>
          <p:nvPr/>
        </p:nvSpPr>
        <p:spPr>
          <a:xfrm>
            <a:off x="639135" y="3739304"/>
            <a:ext cx="107509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Les produits s’appellent : Suite, Services, et Solutions. </a:t>
            </a:r>
          </a:p>
          <a:p>
            <a:r>
              <a:rPr lang="fr-FR" sz="1400" dirty="0"/>
              <a:t>Cependant : 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puisque ces mots font référence à des noms communs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que les produits ne bénéficient pas encore d’une notoriété suffisante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que s’ils sont utilisés à l’écrit hors du contexte direct avec Altametris</a:t>
            </a:r>
          </a:p>
          <a:p>
            <a:r>
              <a:rPr lang="fr-FR" sz="1400" dirty="0"/>
              <a:t>On ajoute le mot Altametris devant pour en parler. </a:t>
            </a:r>
          </a:p>
        </p:txBody>
      </p:sp>
    </p:spTree>
    <p:extLst>
      <p:ext uri="{BB962C8B-B14F-4D97-AF65-F5344CB8AC3E}">
        <p14:creationId xmlns:p14="http://schemas.microsoft.com/office/powerpoint/2010/main" val="3186973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4826741" cy="540000"/>
          </a:xfrm>
        </p:spPr>
        <p:txBody>
          <a:bodyPr>
            <a:normAutofit fontScale="90000"/>
          </a:bodyPr>
          <a:lstStyle/>
          <a:p>
            <a:r>
              <a:rPr lang="fr-FR" dirty="0"/>
              <a:t>BIEN UTILISER L’IDENTIFIANT</a:t>
            </a:r>
          </a:p>
        </p:txBody>
      </p:sp>
      <p:pic>
        <p:nvPicPr>
          <p:cNvPr id="56" name="Image 5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2F8453B9-351F-4A1B-890D-A95A93D80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6" y="677000"/>
            <a:ext cx="1014321" cy="562797"/>
          </a:xfrm>
          <a:prstGeom prst="rect">
            <a:avLst/>
          </a:prstGeom>
        </p:spPr>
      </p:pic>
      <p:pic>
        <p:nvPicPr>
          <p:cNvPr id="59" name="Image 58" descr="Une image contenant dessin, lumière&#10;&#10;Description générée automatiquement">
            <a:extLst>
              <a:ext uri="{FF2B5EF4-FFF2-40B4-BE49-F238E27FC236}">
                <a16:creationId xmlns:a16="http://schemas.microsoft.com/office/drawing/2014/main" id="{11F0D489-6D7F-495C-A6CE-47395B2F7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5" y="2015809"/>
            <a:ext cx="1632131" cy="537947"/>
          </a:xfrm>
          <a:prstGeom prst="rect">
            <a:avLst/>
          </a:prstGeom>
        </p:spPr>
      </p:pic>
      <p:pic>
        <p:nvPicPr>
          <p:cNvPr id="67" name="Image 6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0BADCBC-29F4-4F20-BF83-F783ED30D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6" y="1345020"/>
            <a:ext cx="1509945" cy="552919"/>
          </a:xfrm>
          <a:prstGeom prst="rect">
            <a:avLst/>
          </a:prstGeom>
        </p:spPr>
      </p:pic>
      <p:sp>
        <p:nvSpPr>
          <p:cNvPr id="68" name="Accolade fermante 67">
            <a:extLst>
              <a:ext uri="{FF2B5EF4-FFF2-40B4-BE49-F238E27FC236}">
                <a16:creationId xmlns:a16="http://schemas.microsoft.com/office/drawing/2014/main" id="{D8CD4734-B906-485F-BC87-8360AF491378}"/>
              </a:ext>
            </a:extLst>
          </p:cNvPr>
          <p:cNvSpPr/>
          <p:nvPr/>
        </p:nvSpPr>
        <p:spPr>
          <a:xfrm>
            <a:off x="2961826" y="913296"/>
            <a:ext cx="143126" cy="218550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F1CBEBC-15EC-46E6-97BD-6692CAD7386F}"/>
              </a:ext>
            </a:extLst>
          </p:cNvPr>
          <p:cNvSpPr txBox="1"/>
          <p:nvPr/>
        </p:nvSpPr>
        <p:spPr>
          <a:xfrm>
            <a:off x="3210585" y="913296"/>
            <a:ext cx="3664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S’utilise lorsque la communication est interne à l’entreprise ou lorsque le produit est présenté dans un contexte où le lien avec Altametris est directement établi. 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F3E0CA0E-E469-4A8F-AFA8-C671300F2B75}"/>
              </a:ext>
            </a:extLst>
          </p:cNvPr>
          <p:cNvSpPr txBox="1"/>
          <p:nvPr/>
        </p:nvSpPr>
        <p:spPr>
          <a:xfrm>
            <a:off x="9814184" y="778132"/>
            <a:ext cx="2093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S’utilise lorsqu’il y a une contrainte d’espace. </a:t>
            </a:r>
          </a:p>
        </p:txBody>
      </p:sp>
      <p:pic>
        <p:nvPicPr>
          <p:cNvPr id="72" name="Image 71" descr="Une image contenant pièce, dessin&#10;&#10;Description générée automatiquement">
            <a:extLst>
              <a:ext uri="{FF2B5EF4-FFF2-40B4-BE49-F238E27FC236}">
                <a16:creationId xmlns:a16="http://schemas.microsoft.com/office/drawing/2014/main" id="{ECCC3A84-DE53-4D4B-BA72-3A0585C6F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413" y="863931"/>
            <a:ext cx="562797" cy="562797"/>
          </a:xfrm>
          <a:prstGeom prst="rect">
            <a:avLst/>
          </a:prstGeom>
        </p:spPr>
      </p:pic>
      <p:pic>
        <p:nvPicPr>
          <p:cNvPr id="74" name="Image 7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104F347-0280-44F8-9F5D-EDA8439C2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38" y="840441"/>
            <a:ext cx="562797" cy="562797"/>
          </a:xfrm>
          <a:prstGeom prst="rect">
            <a:avLst/>
          </a:prstGeom>
        </p:spPr>
      </p:pic>
      <p:pic>
        <p:nvPicPr>
          <p:cNvPr id="76" name="Image 7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5575170-C207-4CB7-BD9F-18EDD0AAAE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865" y="840441"/>
            <a:ext cx="562797" cy="562797"/>
          </a:xfrm>
          <a:prstGeom prst="rect">
            <a:avLst/>
          </a:prstGeom>
        </p:spPr>
      </p:pic>
      <p:sp>
        <p:nvSpPr>
          <p:cNvPr id="78" name="Accolade fermante 77">
            <a:extLst>
              <a:ext uri="{FF2B5EF4-FFF2-40B4-BE49-F238E27FC236}">
                <a16:creationId xmlns:a16="http://schemas.microsoft.com/office/drawing/2014/main" id="{DCB26EFA-4060-4B38-82A6-E844D4B03A95}"/>
              </a:ext>
            </a:extLst>
          </p:cNvPr>
          <p:cNvSpPr/>
          <p:nvPr/>
        </p:nvSpPr>
        <p:spPr>
          <a:xfrm>
            <a:off x="9718336" y="874091"/>
            <a:ext cx="105545" cy="63011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B264167-38B0-43E7-845E-67FAFE6D33BE}"/>
              </a:ext>
            </a:extLst>
          </p:cNvPr>
          <p:cNvSpPr txBox="1"/>
          <p:nvPr/>
        </p:nvSpPr>
        <p:spPr>
          <a:xfrm>
            <a:off x="9322194" y="3652705"/>
            <a:ext cx="23518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S’utilise lorsque le produit est présenté dans un </a:t>
            </a:r>
            <a:r>
              <a:rPr lang="fr-FR" b="1" dirty="0"/>
              <a:t>contexte où le lien avec Altametris n’est pas direct.</a:t>
            </a:r>
            <a:endParaRPr lang="fr-FR" dirty="0"/>
          </a:p>
        </p:txBody>
      </p:sp>
      <p:sp>
        <p:nvSpPr>
          <p:cNvPr id="86" name="Accolade fermante 85">
            <a:extLst>
              <a:ext uri="{FF2B5EF4-FFF2-40B4-BE49-F238E27FC236}">
                <a16:creationId xmlns:a16="http://schemas.microsoft.com/office/drawing/2014/main" id="{8D8F9293-595C-493B-9812-79AF33C5D29C}"/>
              </a:ext>
            </a:extLst>
          </p:cNvPr>
          <p:cNvSpPr/>
          <p:nvPr/>
        </p:nvSpPr>
        <p:spPr>
          <a:xfrm>
            <a:off x="8964210" y="2987040"/>
            <a:ext cx="92452" cy="313944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EEED4ED-61ED-41D1-8514-D605827CE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26" y="3771844"/>
            <a:ext cx="2066228" cy="7462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B902AF-E36A-4169-A7D8-AB83373F14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26" y="4705057"/>
            <a:ext cx="2066228" cy="786136"/>
          </a:xfrm>
          <a:prstGeom prst="rect">
            <a:avLst/>
          </a:prstGeom>
        </p:spPr>
      </p:pic>
      <p:pic>
        <p:nvPicPr>
          <p:cNvPr id="10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F384B798-3975-42CD-9CEA-3ED524BC81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3" y="2911533"/>
            <a:ext cx="1972655" cy="746252"/>
          </a:xfrm>
          <a:prstGeom prst="rect">
            <a:avLst/>
          </a:prstGeom>
        </p:spPr>
      </p:pic>
      <p:pic>
        <p:nvPicPr>
          <p:cNvPr id="12" name="Image 11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008C8DDD-F0CF-437C-B54C-9410055443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49" y="2795942"/>
            <a:ext cx="2044337" cy="8033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61DAB82-F9C5-459C-8E9C-E9E171A5F3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49" y="4595040"/>
            <a:ext cx="1992586" cy="7830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E024C77-BB7A-4E83-9E7F-FCCEE8E705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93" y="3705966"/>
            <a:ext cx="1992926" cy="78318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1E370A-67FC-4E96-ACE4-573257905017}"/>
              </a:ext>
            </a:extLst>
          </p:cNvPr>
          <p:cNvSpPr txBox="1"/>
          <p:nvPr/>
        </p:nvSpPr>
        <p:spPr>
          <a:xfrm>
            <a:off x="5552454" y="4287402"/>
            <a:ext cx="9144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Ou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9326BD37-8B12-4CC3-8F3C-C6D85093E3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5416" y="2677054"/>
            <a:ext cx="2147944" cy="512270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B2998311-AE16-46BE-8012-4A5FD210E0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070271" y="863931"/>
            <a:ext cx="562797" cy="56279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D460194-BA9F-484B-8832-0D87E03E1D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-9229" r="552" b="52840"/>
          <a:stretch/>
        </p:blipFill>
        <p:spPr>
          <a:xfrm>
            <a:off x="3429953" y="5486003"/>
            <a:ext cx="2066228" cy="423473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00EC759C-B757-4927-9370-D63BABADFE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38320" y="5952504"/>
            <a:ext cx="1347150" cy="321286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AC71965F-3488-4F11-82BA-D2D353470E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26462" y="5483980"/>
            <a:ext cx="347601" cy="34760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1EC2876-66DF-4CCA-BDDB-76C33D7336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-9229" r="552" b="52840"/>
          <a:stretch/>
        </p:blipFill>
        <p:spPr>
          <a:xfrm>
            <a:off x="6132733" y="5821162"/>
            <a:ext cx="2127002" cy="4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56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6669993" cy="540000"/>
          </a:xfrm>
        </p:spPr>
        <p:txBody>
          <a:bodyPr>
            <a:normAutofit fontScale="90000"/>
          </a:bodyPr>
          <a:lstStyle/>
          <a:p>
            <a:r>
              <a:rPr lang="fr-FR" dirty="0"/>
              <a:t>BIEN UTILISER L’IDENTIFIANT EN NÉGATIF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F1CBEBC-15EC-46E6-97BD-6692CAD7386F}"/>
              </a:ext>
            </a:extLst>
          </p:cNvPr>
          <p:cNvSpPr txBox="1"/>
          <p:nvPr/>
        </p:nvSpPr>
        <p:spPr>
          <a:xfrm>
            <a:off x="515998" y="959321"/>
            <a:ext cx="1098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L’identifiant en négatif s’utilise </a:t>
            </a:r>
            <a:r>
              <a:rPr lang="fr-FR" b="1" dirty="0">
                <a:latin typeface="+mj-lt"/>
              </a:rPr>
              <a:t>de façon dérogatoire. Uniquement lorsqu’il est impératif d’avoir un fond bleu</a:t>
            </a:r>
            <a:r>
              <a:rPr lang="fr-FR" dirty="0"/>
              <a:t>. (Par exemple pour les Goodies). L’utilisation de chaque type de logo répond aux règles précédemment énoncées en slide 25. Si vous avez un doute, contactez </a:t>
            </a:r>
            <a:r>
              <a:rPr lang="fr-FR" dirty="0">
                <a:hlinkClick r:id="rId3"/>
              </a:rPr>
              <a:t>Leslie RAMLALL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2222FE-15E7-4478-A0D6-D914234D8D1A}"/>
              </a:ext>
            </a:extLst>
          </p:cNvPr>
          <p:cNvSpPr txBox="1"/>
          <p:nvPr/>
        </p:nvSpPr>
        <p:spPr>
          <a:xfrm>
            <a:off x="648078" y="2435850"/>
            <a:ext cx="10162162" cy="3589029"/>
          </a:xfrm>
          <a:prstGeom prst="rect">
            <a:avLst/>
          </a:prstGeom>
          <a:solidFill>
            <a:srgbClr val="0088CE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66C80AC-0374-45C6-9A75-22E499FF1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9" y="4377457"/>
            <a:ext cx="1544763" cy="590559"/>
          </a:xfrm>
          <a:prstGeom prst="rect">
            <a:avLst/>
          </a:prstGeom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36785DE-7A40-4882-8031-74E7FFCE5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53" y="3452742"/>
            <a:ext cx="1774410" cy="610575"/>
          </a:xfrm>
          <a:prstGeom prst="rect">
            <a:avLst/>
          </a:prstGeom>
        </p:spPr>
      </p:pic>
      <p:pic>
        <p:nvPicPr>
          <p:cNvPr id="17" name="Image 16" descr="Une image contenant dessin, alimentation&#10;&#10;Description générée automatiquement">
            <a:extLst>
              <a:ext uri="{FF2B5EF4-FFF2-40B4-BE49-F238E27FC236}">
                <a16:creationId xmlns:a16="http://schemas.microsoft.com/office/drawing/2014/main" id="{D799483F-C861-45DB-B069-BA080678A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09" y="2546495"/>
            <a:ext cx="1020738" cy="591278"/>
          </a:xfrm>
          <a:prstGeom prst="rect">
            <a:avLst/>
          </a:prstGeom>
        </p:spPr>
      </p:pic>
      <p:pic>
        <p:nvPicPr>
          <p:cNvPr id="4" name="Image 3" descr="Une image contenant dessin, signe, assiette&#10;&#10;Description générée automatiquement">
            <a:extLst>
              <a:ext uri="{FF2B5EF4-FFF2-40B4-BE49-F238E27FC236}">
                <a16:creationId xmlns:a16="http://schemas.microsoft.com/office/drawing/2014/main" id="{6D78E05B-8838-4A3A-8B00-2F02A50B7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50" y="4429086"/>
            <a:ext cx="565669" cy="590559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F0F3407-DC00-4ACC-A827-79BDE8571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50" y="3465952"/>
            <a:ext cx="591652" cy="617686"/>
          </a:xfrm>
          <a:prstGeom prst="rect">
            <a:avLst/>
          </a:prstGeom>
        </p:spPr>
      </p:pic>
      <p:pic>
        <p:nvPicPr>
          <p:cNvPr id="19" name="Image 18" descr="Une image contenant assiette, dessin, alimentation&#10;&#10;Description générée automatiquement">
            <a:extLst>
              <a:ext uri="{FF2B5EF4-FFF2-40B4-BE49-F238E27FC236}">
                <a16:creationId xmlns:a16="http://schemas.microsoft.com/office/drawing/2014/main" id="{F76D12F8-D294-4C60-9CB6-1A3459E7E9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50" y="2566694"/>
            <a:ext cx="591652" cy="617686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924C9E8-8D82-4AAD-B7DD-E117E0464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90" y="3515617"/>
            <a:ext cx="1972347" cy="720182"/>
          </a:xfrm>
          <a:prstGeom prst="rect">
            <a:avLst/>
          </a:prstGeom>
        </p:spPr>
      </p:pic>
      <p:pic>
        <p:nvPicPr>
          <p:cNvPr id="14" name="Image 13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5CF899E1-4621-4707-A91D-914FA8FAEC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90" y="4394605"/>
            <a:ext cx="1972347" cy="659520"/>
          </a:xfrm>
          <a:prstGeom prst="rect">
            <a:avLst/>
          </a:prstGeom>
        </p:spPr>
      </p:pic>
      <p:pic>
        <p:nvPicPr>
          <p:cNvPr id="18" name="Image 1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662A8AE-9B10-40A3-B9E1-0F3F748895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60" y="2680604"/>
            <a:ext cx="1907177" cy="696385"/>
          </a:xfrm>
          <a:prstGeom prst="rect">
            <a:avLst/>
          </a:prstGeom>
        </p:spPr>
      </p:pic>
      <p:pic>
        <p:nvPicPr>
          <p:cNvPr id="21" name="Image 20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C8B88E73-A2DE-427F-B34F-21FEB3DE6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09" y="4286433"/>
            <a:ext cx="1959699" cy="691743"/>
          </a:xfrm>
          <a:prstGeom prst="rect">
            <a:avLst/>
          </a:prstGeom>
        </p:spPr>
      </p:pic>
      <p:pic>
        <p:nvPicPr>
          <p:cNvPr id="23" name="Image 2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EB748BFE-AC9D-42EB-821E-9264652E15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29" y="3486877"/>
            <a:ext cx="1959699" cy="698880"/>
          </a:xfrm>
          <a:prstGeom prst="rect">
            <a:avLst/>
          </a:prstGeom>
        </p:spPr>
      </p:pic>
      <p:pic>
        <p:nvPicPr>
          <p:cNvPr id="25" name="Image 24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EC7F7D9-0328-4E21-9220-6B401341A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29" y="2671560"/>
            <a:ext cx="1959699" cy="706981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968EA3A-36B8-4621-93E6-376FBE2CD2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90" y="5210475"/>
            <a:ext cx="1972347" cy="319673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08DE3800-118A-4283-B87E-FB93B9A61B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0766" y="5210475"/>
            <a:ext cx="2259797" cy="58375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70260301-4780-49E8-A43E-F9B012E8C4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37813" y="5196865"/>
            <a:ext cx="598389" cy="597365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798CF925-3C61-466F-92C0-C8BE838EAA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28080" y="5607485"/>
            <a:ext cx="1316410" cy="340057"/>
          </a:xfrm>
          <a:prstGeom prst="rect">
            <a:avLst/>
          </a:prstGeom>
        </p:spPr>
      </p:pic>
      <p:pic>
        <p:nvPicPr>
          <p:cNvPr id="28" name="Image 2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469D5E3-7C97-4091-BB4A-87C542C81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81" y="5549183"/>
            <a:ext cx="1972347" cy="319673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89829D85-06A3-4974-9654-BB2C060CDC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91705" y="5104001"/>
            <a:ext cx="319905" cy="31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79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72000"/>
            <a:ext cx="4213020" cy="540000"/>
          </a:xfrm>
        </p:spPr>
        <p:txBody>
          <a:bodyPr>
            <a:normAutofit/>
          </a:bodyPr>
          <a:lstStyle/>
          <a:p>
            <a:r>
              <a:rPr lang="fr-FR" dirty="0"/>
              <a:t>À FAIRE/NE PAS FAIRE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BF9AAB-5B4E-467E-AF7A-71F5330BB98D}"/>
              </a:ext>
            </a:extLst>
          </p:cNvPr>
          <p:cNvSpPr txBox="1"/>
          <p:nvPr/>
        </p:nvSpPr>
        <p:spPr>
          <a:xfrm>
            <a:off x="1142023" y="927872"/>
            <a:ext cx="106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 sz="1600" dirty="0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F82FE8-6300-4CED-B747-072CECB005AC}"/>
              </a:ext>
            </a:extLst>
          </p:cNvPr>
          <p:cNvSpPr txBox="1"/>
          <p:nvPr/>
        </p:nvSpPr>
        <p:spPr>
          <a:xfrm>
            <a:off x="6143347" y="780776"/>
            <a:ext cx="179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 sz="1600" dirty="0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8480D7C-02BD-4F46-810E-990C26F76CBE}"/>
              </a:ext>
            </a:extLst>
          </p:cNvPr>
          <p:cNvGrpSpPr/>
          <p:nvPr/>
        </p:nvGrpSpPr>
        <p:grpSpPr>
          <a:xfrm>
            <a:off x="2582969" y="1358702"/>
            <a:ext cx="273564" cy="540589"/>
            <a:chOff x="3165599" y="898674"/>
            <a:chExt cx="273564" cy="540589"/>
          </a:xfrm>
        </p:grpSpPr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id="{0B31A8C0-C48A-4F5B-8782-9F569CB9427F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B689589E-701F-4765-9B85-EEDDACAAA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pic>
        <p:nvPicPr>
          <p:cNvPr id="4" name="Image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CD738F2-7815-40E3-B1A0-C4ED9F1FC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01" y="1557402"/>
            <a:ext cx="1623247" cy="774463"/>
          </a:xfrm>
          <a:prstGeom prst="rect">
            <a:avLst/>
          </a:prstGeom>
        </p:spPr>
      </p:pic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CB37079D-C14C-4526-BBEF-616FB7226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01" y="2769937"/>
            <a:ext cx="873217" cy="8351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05B064-6EEC-40F8-AAF3-4ACCD60C4743}"/>
              </a:ext>
            </a:extLst>
          </p:cNvPr>
          <p:cNvSpPr txBox="1"/>
          <p:nvPr/>
        </p:nvSpPr>
        <p:spPr>
          <a:xfrm>
            <a:off x="6096000" y="4029013"/>
            <a:ext cx="2211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Rendre l’identifiant Altametris plus petit que celui du produit. </a:t>
            </a:r>
          </a:p>
        </p:txBody>
      </p:sp>
      <p:pic>
        <p:nvPicPr>
          <p:cNvPr id="2" name="Image 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592CFDE-F3EB-460A-A538-65E45EF0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63" y="1552009"/>
            <a:ext cx="1947766" cy="627213"/>
          </a:xfrm>
          <a:prstGeom prst="rect">
            <a:avLst/>
          </a:prstGeom>
        </p:spPr>
      </p:pic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6AC623C-685A-4169-83B5-74EA6D267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4280984" y="2171588"/>
            <a:ext cx="687296" cy="38134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2F3ABF0-A741-4FA4-8C82-39B22F73F0F7}"/>
              </a:ext>
            </a:extLst>
          </p:cNvPr>
          <p:cNvSpPr txBox="1"/>
          <p:nvPr/>
        </p:nvSpPr>
        <p:spPr>
          <a:xfrm>
            <a:off x="3278227" y="4033494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Déformer les identifiants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9152412-AA27-4E0E-B511-F41492012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0" y="1700421"/>
            <a:ext cx="1860928" cy="73510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C0B3CA3-F765-4E17-A943-9840396681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6" y="2733691"/>
            <a:ext cx="1870585" cy="73510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5C64FE-9B3C-4E23-880A-BEAD19E2A85F}"/>
              </a:ext>
            </a:extLst>
          </p:cNvPr>
          <p:cNvSpPr txBox="1"/>
          <p:nvPr/>
        </p:nvSpPr>
        <p:spPr>
          <a:xfrm>
            <a:off x="8307977" y="4054798"/>
            <a:ext cx="1746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Changer la couleur de l’identifiant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7FF4DC7-3507-472A-9E6D-A718019AF639}"/>
              </a:ext>
            </a:extLst>
          </p:cNvPr>
          <p:cNvSpPr txBox="1"/>
          <p:nvPr/>
        </p:nvSpPr>
        <p:spPr>
          <a:xfrm>
            <a:off x="10166893" y="4054798"/>
            <a:ext cx="1746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Associer des pictos avec l’identifiant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51D04D6-CD4B-4FED-A6F7-F7E24FED88DE}"/>
              </a:ext>
            </a:extLst>
          </p:cNvPr>
          <p:cNvSpPr txBox="1"/>
          <p:nvPr/>
        </p:nvSpPr>
        <p:spPr>
          <a:xfrm>
            <a:off x="653149" y="4054798"/>
            <a:ext cx="212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Utiliser l’identifiant sans l’altérer. 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C04C3A9-91AE-4922-81AF-FD1E3BABDDE4}"/>
              </a:ext>
            </a:extLst>
          </p:cNvPr>
          <p:cNvGrpSpPr/>
          <p:nvPr/>
        </p:nvGrpSpPr>
        <p:grpSpPr>
          <a:xfrm>
            <a:off x="2613666" y="2560655"/>
            <a:ext cx="273564" cy="540589"/>
            <a:chOff x="3165599" y="898674"/>
            <a:chExt cx="273564" cy="540589"/>
          </a:xfrm>
        </p:grpSpPr>
        <p:sp>
          <p:nvSpPr>
            <p:cNvPr id="27" name="Triangle isocèle 26">
              <a:extLst>
                <a:ext uri="{FF2B5EF4-FFF2-40B4-BE49-F238E27FC236}">
                  <a16:creationId xmlns:a16="http://schemas.microsoft.com/office/drawing/2014/main" id="{29EE9A4E-F187-4B30-9C75-E52B2882B664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1D85DB90-EB5A-4A5A-8536-CD600D5C6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F3158BA-DDAE-4476-B035-2CE9E97E42FC}"/>
              </a:ext>
            </a:extLst>
          </p:cNvPr>
          <p:cNvGrpSpPr/>
          <p:nvPr/>
        </p:nvGrpSpPr>
        <p:grpSpPr>
          <a:xfrm>
            <a:off x="5258502" y="1398267"/>
            <a:ext cx="273564" cy="540589"/>
            <a:chOff x="5471141" y="4489342"/>
            <a:chExt cx="273564" cy="540589"/>
          </a:xfrm>
        </p:grpSpPr>
        <p:sp>
          <p:nvSpPr>
            <p:cNvPr id="30" name="Triangle isocèle 29">
              <a:extLst>
                <a:ext uri="{FF2B5EF4-FFF2-40B4-BE49-F238E27FC236}">
                  <a16:creationId xmlns:a16="http://schemas.microsoft.com/office/drawing/2014/main" id="{9A081D70-0EE7-4241-BD7B-BC5D5031BAEE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8F39DF42-4DBE-444A-8328-601BFF8A9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6893C4A-A2F2-4FDE-9C50-95426E7C7725}"/>
              </a:ext>
            </a:extLst>
          </p:cNvPr>
          <p:cNvGrpSpPr/>
          <p:nvPr/>
        </p:nvGrpSpPr>
        <p:grpSpPr>
          <a:xfrm>
            <a:off x="7510908" y="1417253"/>
            <a:ext cx="273564" cy="540589"/>
            <a:chOff x="5471141" y="4489342"/>
            <a:chExt cx="273564" cy="540589"/>
          </a:xfrm>
        </p:grpSpPr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52E12649-43B8-411D-BD63-E5E82BE42E5E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98F485EE-7B10-43A6-8160-73612DC42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9781EA6-2094-45E4-B080-13DDE6ABC159}"/>
              </a:ext>
            </a:extLst>
          </p:cNvPr>
          <p:cNvGrpSpPr/>
          <p:nvPr/>
        </p:nvGrpSpPr>
        <p:grpSpPr>
          <a:xfrm>
            <a:off x="7513629" y="2596465"/>
            <a:ext cx="273564" cy="540589"/>
            <a:chOff x="5471141" y="4489342"/>
            <a:chExt cx="273564" cy="540589"/>
          </a:xfrm>
        </p:grpSpPr>
        <p:sp>
          <p:nvSpPr>
            <p:cNvPr id="33" name="Triangle isocèle 32">
              <a:extLst>
                <a:ext uri="{FF2B5EF4-FFF2-40B4-BE49-F238E27FC236}">
                  <a16:creationId xmlns:a16="http://schemas.microsoft.com/office/drawing/2014/main" id="{5B5379E0-78FB-43C9-ADDB-6C38B1044708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11DB9C1B-1629-4D1E-BCBE-A22338A7C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pic>
        <p:nvPicPr>
          <p:cNvPr id="36" name="Image 35" descr="Une image contenant dessin, signe, lumière&#10;&#10;Description générée automatiquement">
            <a:extLst>
              <a:ext uri="{FF2B5EF4-FFF2-40B4-BE49-F238E27FC236}">
                <a16:creationId xmlns:a16="http://schemas.microsoft.com/office/drawing/2014/main" id="{D62BE113-E9AF-48B5-93E4-E087CF9C4A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53" y="1720889"/>
            <a:ext cx="1309952" cy="479685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5866A22B-077B-4548-AC59-8B2317F6FBA9}"/>
              </a:ext>
            </a:extLst>
          </p:cNvPr>
          <p:cNvGrpSpPr/>
          <p:nvPr/>
        </p:nvGrpSpPr>
        <p:grpSpPr>
          <a:xfrm>
            <a:off x="9501223" y="1430126"/>
            <a:ext cx="273564" cy="540589"/>
            <a:chOff x="5471141" y="4489342"/>
            <a:chExt cx="273564" cy="540589"/>
          </a:xfrm>
        </p:grpSpPr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A19150FA-A915-4443-B37A-DDB763474C96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Image 38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984BB6DD-CCC8-4C6E-98C5-8AE7105C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pic>
        <p:nvPicPr>
          <p:cNvPr id="41" name="Image 40" descr="Une image contenant dessin, lumière&#10;&#10;Description générée automatiquement">
            <a:extLst>
              <a:ext uri="{FF2B5EF4-FFF2-40B4-BE49-F238E27FC236}">
                <a16:creationId xmlns:a16="http://schemas.microsoft.com/office/drawing/2014/main" id="{CDCCCD9A-EAAE-4EBF-91EB-2F98B9512D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40" y="1748467"/>
            <a:ext cx="1435443" cy="473119"/>
          </a:xfrm>
          <a:prstGeom prst="rect">
            <a:avLst/>
          </a:prstGeom>
        </p:spPr>
      </p:pic>
      <p:pic>
        <p:nvPicPr>
          <p:cNvPr id="45" name="Graphique 44" descr="Quadrirotor">
            <a:extLst>
              <a:ext uri="{FF2B5EF4-FFF2-40B4-BE49-F238E27FC236}">
                <a16:creationId xmlns:a16="http://schemas.microsoft.com/office/drawing/2014/main" id="{55776587-9FD2-435A-8B1A-ABBA56CEE7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67428" y="1470702"/>
            <a:ext cx="572690" cy="572690"/>
          </a:xfrm>
          <a:prstGeom prst="rect">
            <a:avLst/>
          </a:prstGeom>
        </p:spPr>
      </p:pic>
      <p:pic>
        <p:nvPicPr>
          <p:cNvPr id="47" name="Image 46" descr="Une image contenant dessin, lumière, signe, assiette&#10;&#10;Description générée automatiquement">
            <a:extLst>
              <a:ext uri="{FF2B5EF4-FFF2-40B4-BE49-F238E27FC236}">
                <a16:creationId xmlns:a16="http://schemas.microsoft.com/office/drawing/2014/main" id="{60135915-12AC-4726-BF09-8B6413CCB2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107" y="2743034"/>
            <a:ext cx="346101" cy="377196"/>
          </a:xfrm>
          <a:prstGeom prst="rect">
            <a:avLst/>
          </a:prstGeom>
        </p:spPr>
      </p:pic>
      <p:pic>
        <p:nvPicPr>
          <p:cNvPr id="48" name="Image 47" descr="Une image contenant dessin, lumière&#10;&#10;Description générée automatiquement">
            <a:extLst>
              <a:ext uri="{FF2B5EF4-FFF2-40B4-BE49-F238E27FC236}">
                <a16:creationId xmlns:a16="http://schemas.microsoft.com/office/drawing/2014/main" id="{F30ADD6E-020A-4BA3-8419-2B7C833D4A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52" y="3019555"/>
            <a:ext cx="1435443" cy="473119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098BA158-AFBE-4A5F-80DB-579CCDF21BC5}"/>
              </a:ext>
            </a:extLst>
          </p:cNvPr>
          <p:cNvGrpSpPr/>
          <p:nvPr/>
        </p:nvGrpSpPr>
        <p:grpSpPr>
          <a:xfrm>
            <a:off x="11471398" y="1429741"/>
            <a:ext cx="273564" cy="540589"/>
            <a:chOff x="5471141" y="4489342"/>
            <a:chExt cx="273564" cy="540589"/>
          </a:xfrm>
        </p:grpSpPr>
        <p:sp>
          <p:nvSpPr>
            <p:cNvPr id="50" name="Triangle isocèle 49">
              <a:extLst>
                <a:ext uri="{FF2B5EF4-FFF2-40B4-BE49-F238E27FC236}">
                  <a16:creationId xmlns:a16="http://schemas.microsoft.com/office/drawing/2014/main" id="{14475B0D-52D2-458C-B0EA-D060EC4BAA4D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Image 50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A4DD6827-50D5-48DF-AFE2-16CB10167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4B2894A8-7CF4-49A2-9CEC-3D37A3E490B9}"/>
              </a:ext>
            </a:extLst>
          </p:cNvPr>
          <p:cNvGrpSpPr/>
          <p:nvPr/>
        </p:nvGrpSpPr>
        <p:grpSpPr>
          <a:xfrm>
            <a:off x="11492527" y="2596465"/>
            <a:ext cx="273564" cy="540589"/>
            <a:chOff x="5471141" y="4489342"/>
            <a:chExt cx="273564" cy="540589"/>
          </a:xfrm>
        </p:grpSpPr>
        <p:sp>
          <p:nvSpPr>
            <p:cNvPr id="53" name="Triangle isocèle 52">
              <a:extLst>
                <a:ext uri="{FF2B5EF4-FFF2-40B4-BE49-F238E27FC236}">
                  <a16:creationId xmlns:a16="http://schemas.microsoft.com/office/drawing/2014/main" id="{0647E26D-7F39-4D05-B7C5-5C1730F7073B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4" name="Image 53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2CB570EA-2584-4F9D-9686-6C03F589B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020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10247796" cy="540000"/>
          </a:xfrm>
        </p:spPr>
        <p:txBody>
          <a:bodyPr>
            <a:normAutofit fontScale="90000"/>
          </a:bodyPr>
          <a:lstStyle/>
          <a:p>
            <a:r>
              <a:rPr lang="fr-FR" dirty="0"/>
              <a:t>FAIRE CO-EXISTER SNCF RÉSEAU, ALTAMETRIS ET LES PRODUITS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BF9AAB-5B4E-467E-AF7A-71F5330BB98D}"/>
              </a:ext>
            </a:extLst>
          </p:cNvPr>
          <p:cNvSpPr txBox="1"/>
          <p:nvPr/>
        </p:nvSpPr>
        <p:spPr>
          <a:xfrm>
            <a:off x="2259356" y="1062076"/>
            <a:ext cx="2122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 sz="1600" dirty="0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9F82FE8-6300-4CED-B747-072CECB005AC}"/>
              </a:ext>
            </a:extLst>
          </p:cNvPr>
          <p:cNvSpPr txBox="1"/>
          <p:nvPr/>
        </p:nvSpPr>
        <p:spPr>
          <a:xfrm>
            <a:off x="7820236" y="906989"/>
            <a:ext cx="1791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 sz="1600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6893C4A-A2F2-4FDE-9C50-95426E7C7725}"/>
              </a:ext>
            </a:extLst>
          </p:cNvPr>
          <p:cNvGrpSpPr/>
          <p:nvPr/>
        </p:nvGrpSpPr>
        <p:grpSpPr>
          <a:xfrm>
            <a:off x="10095864" y="1262751"/>
            <a:ext cx="273564" cy="540589"/>
            <a:chOff x="5471141" y="4489342"/>
            <a:chExt cx="273564" cy="540589"/>
          </a:xfrm>
        </p:grpSpPr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52E12649-43B8-411D-BD63-E5E82BE42E5E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98F485EE-7B10-43A6-8160-73612DC42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pic>
        <p:nvPicPr>
          <p:cNvPr id="7" name="Image 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3B754B7-EC27-4BD5-B9E8-93072B349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53" y="2348225"/>
            <a:ext cx="1981261" cy="637999"/>
          </a:xfrm>
          <a:prstGeom prst="rect">
            <a:avLst/>
          </a:prstGeom>
        </p:spPr>
      </p:pic>
      <p:pic>
        <p:nvPicPr>
          <p:cNvPr id="37" name="Image 3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865C2E4-A585-48BE-B9F5-8E6697850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87" y="1510913"/>
            <a:ext cx="1686894" cy="542643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8B87F47F-23D7-4725-8701-01D04B6C0C0B}"/>
              </a:ext>
            </a:extLst>
          </p:cNvPr>
          <p:cNvSpPr txBox="1"/>
          <p:nvPr/>
        </p:nvSpPr>
        <p:spPr>
          <a:xfrm>
            <a:off x="8822347" y="1459068"/>
            <a:ext cx="5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pic>
        <p:nvPicPr>
          <p:cNvPr id="40" name="Picture 2" descr="SNCF Réseau — Wikipédia">
            <a:extLst>
              <a:ext uri="{FF2B5EF4-FFF2-40B4-BE49-F238E27FC236}">
                <a16:creationId xmlns:a16="http://schemas.microsoft.com/office/drawing/2014/main" id="{8557B9EF-B514-41ED-A137-CE515892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809" y="1576791"/>
            <a:ext cx="670672" cy="4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E251A334-A8B9-4D48-9F76-CFBA908D6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87" y="1576791"/>
            <a:ext cx="778572" cy="431992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330DD66C-3818-4951-A539-3EE4742293A9}"/>
              </a:ext>
            </a:extLst>
          </p:cNvPr>
          <p:cNvSpPr txBox="1"/>
          <p:nvPr/>
        </p:nvSpPr>
        <p:spPr>
          <a:xfrm>
            <a:off x="6883859" y="1482912"/>
            <a:ext cx="5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pic>
        <p:nvPicPr>
          <p:cNvPr id="45" name="Image 4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B16D7C5-19BD-4FC9-939F-872D1265F4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8" y="2543324"/>
            <a:ext cx="1618886" cy="612421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B39F9A14-A393-4C20-8F9E-0412197F51E6}"/>
              </a:ext>
            </a:extLst>
          </p:cNvPr>
          <p:cNvSpPr txBox="1"/>
          <p:nvPr/>
        </p:nvSpPr>
        <p:spPr>
          <a:xfrm>
            <a:off x="7856987" y="2339893"/>
            <a:ext cx="5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FC47B854-0D48-4FBD-A5F5-CBDBA152E74B}"/>
              </a:ext>
            </a:extLst>
          </p:cNvPr>
          <p:cNvGrpSpPr/>
          <p:nvPr/>
        </p:nvGrpSpPr>
        <p:grpSpPr>
          <a:xfrm>
            <a:off x="6170093" y="3466318"/>
            <a:ext cx="1686894" cy="727011"/>
            <a:chOff x="8326490" y="3549965"/>
            <a:chExt cx="1686894" cy="727011"/>
          </a:xfrm>
        </p:grpSpPr>
        <p:pic>
          <p:nvPicPr>
            <p:cNvPr id="50" name="Image 49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91A8F4C-7CA3-4A6B-93E7-06C92BAF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6490" y="3734333"/>
              <a:ext cx="1686894" cy="542643"/>
            </a:xfrm>
            <a:prstGeom prst="rect">
              <a:avLst/>
            </a:prstGeom>
          </p:spPr>
        </p:pic>
        <p:pic>
          <p:nvPicPr>
            <p:cNvPr id="49" name="Image 48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404BC08A-0F47-46B2-8AAB-68E0AA3BC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4618" y="3549965"/>
              <a:ext cx="279190" cy="27919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CE5F156-DF46-410B-B708-2692CB058A76}"/>
              </a:ext>
            </a:extLst>
          </p:cNvPr>
          <p:cNvGrpSpPr/>
          <p:nvPr/>
        </p:nvGrpSpPr>
        <p:grpSpPr>
          <a:xfrm>
            <a:off x="6107904" y="4514511"/>
            <a:ext cx="1686894" cy="724755"/>
            <a:chOff x="7156293" y="4400889"/>
            <a:chExt cx="1686894" cy="724755"/>
          </a:xfrm>
        </p:grpSpPr>
        <p:pic>
          <p:nvPicPr>
            <p:cNvPr id="51" name="Image 50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C9F68EB9-C040-403C-BA5D-864A90E7B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293" y="4583001"/>
              <a:ext cx="1686894" cy="542643"/>
            </a:xfrm>
            <a:prstGeom prst="rect">
              <a:avLst/>
            </a:prstGeom>
          </p:spPr>
        </p:pic>
        <p:pic>
          <p:nvPicPr>
            <p:cNvPr id="52" name="Image 51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E7D6639C-B8A0-4A82-9940-3A7A85311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794" y="4400889"/>
              <a:ext cx="279190" cy="279190"/>
            </a:xfrm>
            <a:prstGeom prst="rect">
              <a:avLst/>
            </a:prstGeom>
          </p:spPr>
        </p:pic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B801D37A-0054-47D9-BD1D-B94FDD877086}"/>
              </a:ext>
            </a:extLst>
          </p:cNvPr>
          <p:cNvSpPr txBox="1"/>
          <p:nvPr/>
        </p:nvSpPr>
        <p:spPr>
          <a:xfrm>
            <a:off x="7826723" y="4529358"/>
            <a:ext cx="5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pic>
        <p:nvPicPr>
          <p:cNvPr id="54" name="Picture 2" descr="SNCF Réseau — Wikipédia">
            <a:extLst>
              <a:ext uri="{FF2B5EF4-FFF2-40B4-BE49-F238E27FC236}">
                <a16:creationId xmlns:a16="http://schemas.microsoft.com/office/drawing/2014/main" id="{B9989289-EFFF-43FD-ABD4-DE4F7E0E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70" y="4556993"/>
            <a:ext cx="670672" cy="4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C0725F61-C897-4496-B0C4-18BFC6ED700D}"/>
              </a:ext>
            </a:extLst>
          </p:cNvPr>
          <p:cNvSpPr txBox="1"/>
          <p:nvPr/>
        </p:nvSpPr>
        <p:spPr>
          <a:xfrm>
            <a:off x="7874738" y="5552588"/>
            <a:ext cx="5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pic>
        <p:nvPicPr>
          <p:cNvPr id="58" name="Image 5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1AF6C61-B465-43A6-92F0-371D12A3F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77" y="5678051"/>
            <a:ext cx="778572" cy="431992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2A85C16A-BF0A-4D64-B15C-0A8497F868CD}"/>
              </a:ext>
            </a:extLst>
          </p:cNvPr>
          <p:cNvGrpSpPr/>
          <p:nvPr/>
        </p:nvGrpSpPr>
        <p:grpSpPr>
          <a:xfrm>
            <a:off x="10094232" y="2270071"/>
            <a:ext cx="273564" cy="540589"/>
            <a:chOff x="5471141" y="4489342"/>
            <a:chExt cx="273564" cy="540589"/>
          </a:xfrm>
        </p:grpSpPr>
        <p:sp>
          <p:nvSpPr>
            <p:cNvPr id="61" name="Triangle isocèle 60">
              <a:extLst>
                <a:ext uri="{FF2B5EF4-FFF2-40B4-BE49-F238E27FC236}">
                  <a16:creationId xmlns:a16="http://schemas.microsoft.com/office/drawing/2014/main" id="{F40CE1EB-0EAF-4D1C-B59B-F3B79149A2CC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2" name="Image 61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04F91D4D-910D-4DD3-B31A-8F2A5B82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EF537B60-DB24-4606-A7C8-E73B811E3B66}"/>
              </a:ext>
            </a:extLst>
          </p:cNvPr>
          <p:cNvGrpSpPr/>
          <p:nvPr/>
        </p:nvGrpSpPr>
        <p:grpSpPr>
          <a:xfrm>
            <a:off x="10092600" y="3277391"/>
            <a:ext cx="273564" cy="540589"/>
            <a:chOff x="5471141" y="4489342"/>
            <a:chExt cx="273564" cy="540589"/>
          </a:xfrm>
        </p:grpSpPr>
        <p:sp>
          <p:nvSpPr>
            <p:cNvPr id="64" name="Triangle isocèle 63">
              <a:extLst>
                <a:ext uri="{FF2B5EF4-FFF2-40B4-BE49-F238E27FC236}">
                  <a16:creationId xmlns:a16="http://schemas.microsoft.com/office/drawing/2014/main" id="{BDA13503-F7D6-4255-9892-61E55244A852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5" name="Image 64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B79788E5-5F82-40FF-A661-D8A544238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985D8B06-0FA6-4FEB-8F67-C47A72860228}"/>
              </a:ext>
            </a:extLst>
          </p:cNvPr>
          <p:cNvGrpSpPr/>
          <p:nvPr/>
        </p:nvGrpSpPr>
        <p:grpSpPr>
          <a:xfrm>
            <a:off x="10090968" y="4284711"/>
            <a:ext cx="273564" cy="540589"/>
            <a:chOff x="5471141" y="4489342"/>
            <a:chExt cx="273564" cy="540589"/>
          </a:xfrm>
        </p:grpSpPr>
        <p:sp>
          <p:nvSpPr>
            <p:cNvPr id="67" name="Triangle isocèle 66">
              <a:extLst>
                <a:ext uri="{FF2B5EF4-FFF2-40B4-BE49-F238E27FC236}">
                  <a16:creationId xmlns:a16="http://schemas.microsoft.com/office/drawing/2014/main" id="{3AB2B8A2-B0B2-4ECA-8037-DD09949D3F53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8" name="Image 67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33E3E184-04CD-44ED-A2CA-F13A5F515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1D56FDAE-8DA7-43AB-85CD-0B320FA9E1A0}"/>
              </a:ext>
            </a:extLst>
          </p:cNvPr>
          <p:cNvGrpSpPr/>
          <p:nvPr/>
        </p:nvGrpSpPr>
        <p:grpSpPr>
          <a:xfrm>
            <a:off x="10089336" y="5292031"/>
            <a:ext cx="273564" cy="540589"/>
            <a:chOff x="5471141" y="4489342"/>
            <a:chExt cx="273564" cy="540589"/>
          </a:xfrm>
        </p:grpSpPr>
        <p:sp>
          <p:nvSpPr>
            <p:cNvPr id="70" name="Triangle isocèle 69">
              <a:extLst>
                <a:ext uri="{FF2B5EF4-FFF2-40B4-BE49-F238E27FC236}">
                  <a16:creationId xmlns:a16="http://schemas.microsoft.com/office/drawing/2014/main" id="{BDD5A756-6CF9-49E7-B26F-EA6CA9BE7515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1" name="Image 70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596272E1-7F99-427D-9A26-F535736C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pic>
        <p:nvPicPr>
          <p:cNvPr id="80" name="Picture 2" descr="SNCF Réseau — Wikipédia">
            <a:extLst>
              <a:ext uri="{FF2B5EF4-FFF2-40B4-BE49-F238E27FC236}">
                <a16:creationId xmlns:a16="http://schemas.microsoft.com/office/drawing/2014/main" id="{C47970EF-F714-45D2-A834-6430E2DF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70" y="5657339"/>
            <a:ext cx="670672" cy="4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oneTexte 82">
            <a:extLst>
              <a:ext uri="{FF2B5EF4-FFF2-40B4-BE49-F238E27FC236}">
                <a16:creationId xmlns:a16="http://schemas.microsoft.com/office/drawing/2014/main" id="{108F64DE-F4CA-4680-9898-3C182E196B5D}"/>
              </a:ext>
            </a:extLst>
          </p:cNvPr>
          <p:cNvSpPr txBox="1"/>
          <p:nvPr/>
        </p:nvSpPr>
        <p:spPr>
          <a:xfrm>
            <a:off x="2099668" y="1856722"/>
            <a:ext cx="5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/>
                </a:solidFill>
                <a:latin typeface="+mj-lt"/>
              </a:rPr>
              <a:t>+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D19A381C-3237-478B-A5C8-863F106E87ED}"/>
              </a:ext>
            </a:extLst>
          </p:cNvPr>
          <p:cNvGrpSpPr/>
          <p:nvPr/>
        </p:nvGrpSpPr>
        <p:grpSpPr>
          <a:xfrm>
            <a:off x="4755909" y="1710497"/>
            <a:ext cx="273564" cy="540589"/>
            <a:chOff x="3165599" y="898674"/>
            <a:chExt cx="273564" cy="540589"/>
          </a:xfrm>
        </p:grpSpPr>
        <p:sp>
          <p:nvSpPr>
            <p:cNvPr id="87" name="Triangle isocèle 86">
              <a:extLst>
                <a:ext uri="{FF2B5EF4-FFF2-40B4-BE49-F238E27FC236}">
                  <a16:creationId xmlns:a16="http://schemas.microsoft.com/office/drawing/2014/main" id="{21A123A7-D709-4F6A-A6A3-C35D7671FDA3}"/>
                </a:ext>
              </a:extLst>
            </p:cNvPr>
            <p:cNvSpPr/>
            <p:nvPr/>
          </p:nvSpPr>
          <p:spPr>
            <a:xfrm rot="13553435" flipV="1">
              <a:off x="3032086" y="1032187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8" name="Image 87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7324A149-A95D-46A9-8ADC-4ACDC6BB1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147" y="1091702"/>
              <a:ext cx="154373" cy="154373"/>
            </a:xfrm>
            <a:prstGeom prst="rect">
              <a:avLst/>
            </a:prstGeom>
          </p:spPr>
        </p:pic>
      </p:grpSp>
      <p:pic>
        <p:nvPicPr>
          <p:cNvPr id="72" name="Image 71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EC76124-F7B1-4409-B55F-871C581A9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60" y="1894630"/>
            <a:ext cx="553537" cy="553537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72C860-29A3-4263-BBFE-88543FF009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41" y="1889650"/>
            <a:ext cx="2093106" cy="5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87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48B78E3-BB43-4806-B9A9-C0C2AE19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9" y="72000"/>
            <a:ext cx="6365092" cy="540000"/>
          </a:xfrm>
        </p:spPr>
        <p:txBody>
          <a:bodyPr>
            <a:normAutofit/>
          </a:bodyPr>
          <a:lstStyle/>
          <a:p>
            <a:r>
              <a:rPr lang="fr-FR" dirty="0"/>
              <a:t>EXEMPLES DE COMMUNICATIONS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203521-7249-4AFC-8786-3D61589C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79" y="1050193"/>
            <a:ext cx="3409971" cy="4915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D85521-E956-4FC0-B51E-6BDE87B94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61" y="1222819"/>
            <a:ext cx="6226080" cy="4412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0086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>
                <a:solidFill>
                  <a:schemeClr val="bg1"/>
                </a:solidFill>
                <a:latin typeface="+mj-lt"/>
              </a:rPr>
              <a:t>LES COULEURS</a:t>
            </a:r>
          </a:p>
          <a:p>
            <a:pPr algn="ctr"/>
            <a:endParaRPr lang="fr-FR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77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BD66E-6D49-4534-93B2-061D0074F0A4}"/>
              </a:ext>
            </a:extLst>
          </p:cNvPr>
          <p:cNvSpPr/>
          <p:nvPr/>
        </p:nvSpPr>
        <p:spPr>
          <a:xfrm>
            <a:off x="8365789" y="5532675"/>
            <a:ext cx="3821947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fr-FR" b="1" dirty="0">
                <a:solidFill>
                  <a:srgbClr val="008BCB"/>
                </a:solidFill>
                <a:latin typeface="+mj-lt"/>
                <a:cs typeface="Arial" panose="020B0604020202020204" pitchFamily="34" charset="0"/>
              </a:rPr>
              <a:t>Leslie RAMLALL</a:t>
            </a:r>
          </a:p>
          <a:p>
            <a:pPr lvl="0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fr-FR" sz="1400" b="1" dirty="0">
                <a:solidFill>
                  <a:srgbClr val="3C3732"/>
                </a:solidFill>
                <a:latin typeface="+mj-lt"/>
                <a:cs typeface="Arial" panose="020B0604020202020204" pitchFamily="34" charset="0"/>
              </a:rPr>
              <a:t>Responsable Communication &amp; Marketing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1000"/>
              </a:spcBef>
              <a:buBlip>
                <a:blip r:embed="rId2"/>
              </a:buBlip>
              <a:defRPr/>
            </a:pPr>
            <a:r>
              <a:rPr lang="fr-FR" sz="1400" b="1" dirty="0">
                <a:solidFill>
                  <a:srgbClr val="3C3732"/>
                </a:solidFill>
                <a:latin typeface="+mj-lt"/>
                <a:cs typeface="Arial" panose="020B0604020202020204" pitchFamily="34" charset="0"/>
              </a:rPr>
              <a:t>leslie.ramlall@altametris.com</a:t>
            </a:r>
          </a:p>
          <a:p>
            <a:pPr marL="285750" lvl="0" indent="-285750" defTabSz="914400">
              <a:lnSpc>
                <a:spcPct val="90000"/>
              </a:lnSpc>
              <a:spcBef>
                <a:spcPts val="1000"/>
              </a:spcBef>
              <a:buBlip>
                <a:blip r:embed="rId3"/>
              </a:buBlip>
              <a:defRPr/>
            </a:pPr>
            <a:r>
              <a:rPr lang="fr-FR" sz="1400" b="1" dirty="0">
                <a:solidFill>
                  <a:srgbClr val="3C3732"/>
                </a:solidFill>
                <a:latin typeface="+mj-lt"/>
                <a:cs typeface="Arial" panose="020B0604020202020204" pitchFamily="34" charset="0"/>
              </a:rPr>
              <a:t>www.altametris.com</a:t>
            </a:r>
          </a:p>
        </p:txBody>
      </p:sp>
    </p:spTree>
    <p:extLst>
      <p:ext uri="{BB962C8B-B14F-4D97-AF65-F5344CB8AC3E}">
        <p14:creationId xmlns:p14="http://schemas.microsoft.com/office/powerpoint/2010/main" val="70180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A92882-1DA6-4408-B8A3-226518A5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05" y="26026"/>
            <a:ext cx="2191330" cy="540000"/>
          </a:xfrm>
        </p:spPr>
        <p:txBody>
          <a:bodyPr>
            <a:normAutofit/>
          </a:bodyPr>
          <a:lstStyle/>
          <a:p>
            <a:r>
              <a:rPr lang="fr-FR"/>
              <a:t>COULEURS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A47C4D0-B5AC-4E0F-B2C4-CA186EF125F3}"/>
              </a:ext>
            </a:extLst>
          </p:cNvPr>
          <p:cNvGrpSpPr/>
          <p:nvPr/>
        </p:nvGrpSpPr>
        <p:grpSpPr>
          <a:xfrm>
            <a:off x="745127" y="1067845"/>
            <a:ext cx="1382793" cy="457830"/>
            <a:chOff x="4828162" y="2111872"/>
            <a:chExt cx="883983" cy="45783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AB97918-6463-464B-A607-51578509FC67}"/>
                </a:ext>
              </a:extLst>
            </p:cNvPr>
            <p:cNvSpPr txBox="1"/>
            <p:nvPr/>
          </p:nvSpPr>
          <p:spPr>
            <a:xfrm>
              <a:off x="4857476" y="2111872"/>
              <a:ext cx="854669" cy="241995"/>
            </a:xfrm>
            <a:prstGeom prst="round2Same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 anchor="b">
              <a:spAutoFit/>
            </a:bodyPr>
            <a:lstStyle/>
            <a:p>
              <a:r>
                <a:rPr lang="fr-FR" sz="900" b="1">
                  <a:solidFill>
                    <a:srgbClr val="3C3732"/>
                  </a:solidFill>
                  <a:latin typeface="Avenir LT Std 55 Roman" panose="020B0503020203020204" pitchFamily="34" charset="0"/>
                </a:rPr>
                <a:t>BLANC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0D6AF24-6AC6-4509-8D5D-2B59289D4F83}"/>
                </a:ext>
              </a:extLst>
            </p:cNvPr>
            <p:cNvSpPr txBox="1"/>
            <p:nvPr/>
          </p:nvSpPr>
          <p:spPr>
            <a:xfrm>
              <a:off x="4828162" y="2338870"/>
              <a:ext cx="8839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3C3732"/>
                  </a:solidFill>
                  <a:latin typeface="Avenir LT Std 55 Roman" panose="020B0503020203020204" pitchFamily="34" charset="0"/>
                </a:rPr>
                <a:t>#FFFFFF</a:t>
              </a:r>
              <a:endParaRPr lang="fr-FR" sz="900" b="1" dirty="0">
                <a:solidFill>
                  <a:srgbClr val="3C3732"/>
                </a:solidFill>
                <a:latin typeface="Avenir LT Std 55 Roman" panose="020B050302020302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F54851E-FBFD-4514-8B51-B43D06253DC5}"/>
              </a:ext>
            </a:extLst>
          </p:cNvPr>
          <p:cNvGrpSpPr/>
          <p:nvPr/>
        </p:nvGrpSpPr>
        <p:grpSpPr>
          <a:xfrm>
            <a:off x="2147543" y="1067265"/>
            <a:ext cx="1265839" cy="459070"/>
            <a:chOff x="6248250" y="1701928"/>
            <a:chExt cx="883983" cy="45907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2940987-A71A-4095-B5C9-DA377378DDF2}"/>
                </a:ext>
              </a:extLst>
            </p:cNvPr>
            <p:cNvSpPr txBox="1"/>
            <p:nvPr/>
          </p:nvSpPr>
          <p:spPr>
            <a:xfrm>
              <a:off x="6323837" y="1701928"/>
              <a:ext cx="789237" cy="241995"/>
            </a:xfrm>
            <a:prstGeom prst="round2SameRect">
              <a:avLst/>
            </a:prstGeom>
            <a:solidFill>
              <a:srgbClr val="008BCB"/>
            </a:solidFill>
            <a:ln>
              <a:solidFill>
                <a:srgbClr val="008BCB"/>
              </a:solidFill>
            </a:ln>
          </p:spPr>
          <p:txBody>
            <a:bodyPr wrap="square" rtlCol="0" anchor="b">
              <a:spAutoFit/>
            </a:bodyPr>
            <a:lstStyle/>
            <a:p>
              <a:r>
                <a:rPr lang="fr-FR" sz="900" b="1">
                  <a:solidFill>
                    <a:schemeClr val="bg1"/>
                  </a:solidFill>
                  <a:latin typeface="Avenir LT Std 55 Roman" panose="020B0503020203020204" pitchFamily="34" charset="0"/>
                </a:rPr>
                <a:t>BLEU PRIMAIRE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195B009-3C79-4927-82B9-B82B57C12D81}"/>
                </a:ext>
              </a:extLst>
            </p:cNvPr>
            <p:cNvSpPr txBox="1"/>
            <p:nvPr/>
          </p:nvSpPr>
          <p:spPr>
            <a:xfrm>
              <a:off x="6248250" y="1930166"/>
              <a:ext cx="88398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3C3732"/>
                  </a:solidFill>
                  <a:latin typeface="Avenir LT Std 55 Roman" panose="020B0503020203020204" pitchFamily="34" charset="0"/>
                </a:rPr>
                <a:t>#0088CE</a:t>
              </a:r>
              <a:endParaRPr lang="fr-FR" sz="900" b="1" dirty="0">
                <a:solidFill>
                  <a:srgbClr val="3C3732"/>
                </a:solidFill>
                <a:latin typeface="Avenir LT Std 55 Roman" panose="020B0503020203020204" pitchFamily="34" charset="0"/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F7E1D05-F549-4F97-BC30-F76430EF5B7F}"/>
              </a:ext>
            </a:extLst>
          </p:cNvPr>
          <p:cNvSpPr txBox="1"/>
          <p:nvPr/>
        </p:nvSpPr>
        <p:spPr>
          <a:xfrm>
            <a:off x="3558971" y="1079147"/>
            <a:ext cx="1070680" cy="241995"/>
          </a:xfrm>
          <a:prstGeom prst="round2SameRect">
            <a:avLst/>
          </a:prstGeom>
          <a:solidFill>
            <a:srgbClr val="3C3732"/>
          </a:solidFill>
          <a:ln>
            <a:solidFill>
              <a:srgbClr val="3C3732"/>
            </a:solidFill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CARBONE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D50B5BE-E2D4-4956-9F0B-2531B4C956E9}"/>
              </a:ext>
            </a:extLst>
          </p:cNvPr>
          <p:cNvSpPr txBox="1"/>
          <p:nvPr/>
        </p:nvSpPr>
        <p:spPr>
          <a:xfrm>
            <a:off x="3499695" y="1310886"/>
            <a:ext cx="1382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rgbClr val="3C3732"/>
                </a:solidFill>
                <a:latin typeface="Avenir LT Std 55 Roman" panose="020B0503020203020204" pitchFamily="34" charset="0"/>
              </a:rPr>
              <a:t>#3C3732</a:t>
            </a:r>
            <a:endParaRPr lang="fr-FR" sz="800" b="1" dirty="0">
              <a:solidFill>
                <a:srgbClr val="3C3732"/>
              </a:solidFill>
              <a:latin typeface="Avenir LT Std 55 Roman" panose="020B0503020203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A4807C-2A82-4FEE-BEAC-42F68AF362E2}"/>
              </a:ext>
            </a:extLst>
          </p:cNvPr>
          <p:cNvSpPr txBox="1"/>
          <p:nvPr/>
        </p:nvSpPr>
        <p:spPr>
          <a:xfrm>
            <a:off x="754663" y="647303"/>
            <a:ext cx="3376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couleurs d’Altametris sont 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DCDF99-88F0-4078-B922-59684A642B42}"/>
              </a:ext>
            </a:extLst>
          </p:cNvPr>
          <p:cNvSpPr txBox="1"/>
          <p:nvPr/>
        </p:nvSpPr>
        <p:spPr>
          <a:xfrm>
            <a:off x="719094" y="2201643"/>
            <a:ext cx="6519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Il est obligatoire d’utiliser ces couleurs comme base de tous les supports.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18D2054-2192-4835-9500-C913966EF795}"/>
              </a:ext>
            </a:extLst>
          </p:cNvPr>
          <p:cNvSpPr/>
          <p:nvPr/>
        </p:nvSpPr>
        <p:spPr>
          <a:xfrm>
            <a:off x="8039168" y="977232"/>
            <a:ext cx="3529144" cy="4804443"/>
          </a:xfrm>
          <a:prstGeom prst="round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51DF6E3-CBA8-4899-AB94-82A1FAF9F6D2}"/>
              </a:ext>
            </a:extLst>
          </p:cNvPr>
          <p:cNvSpPr txBox="1"/>
          <p:nvPr/>
        </p:nvSpPr>
        <p:spPr>
          <a:xfrm>
            <a:off x="9423310" y="1181662"/>
            <a:ext cx="10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chemeClr val="bg1"/>
                </a:solidFill>
                <a:latin typeface="+mj-lt"/>
              </a:rPr>
              <a:t>À NOTER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CAB27E7-19B4-4B95-9FDC-7924C2B22792}"/>
              </a:ext>
            </a:extLst>
          </p:cNvPr>
          <p:cNvSpPr txBox="1"/>
          <p:nvPr/>
        </p:nvSpPr>
        <p:spPr>
          <a:xfrm>
            <a:off x="8288937" y="1627490"/>
            <a:ext cx="3083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bg1"/>
                </a:solidFill>
              </a:rPr>
              <a:t>Pour garantir l’harmonie et la simplicité du document, Il est préférable de ne pas utiliser plus de 3 couleurs à la fois.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00E25FF-70AF-4AE2-A922-739376A528E8}"/>
              </a:ext>
            </a:extLst>
          </p:cNvPr>
          <p:cNvSpPr txBox="1"/>
          <p:nvPr/>
        </p:nvSpPr>
        <p:spPr>
          <a:xfrm>
            <a:off x="716203" y="2628074"/>
            <a:ext cx="635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Il peut être exceptionnellement nécessaire d’utiliser d’autres couleurs.</a:t>
            </a:r>
          </a:p>
          <a:p>
            <a:r>
              <a:rPr lang="fr-FR" sz="1400" dirty="0"/>
              <a:t>Dans ce cas, les couleurs autorisées sont celles de la charte chevalet à savoir :  </a:t>
            </a:r>
          </a:p>
          <a:p>
            <a:endParaRPr lang="fr-FR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827A0D-4D00-4824-9E2E-DA7A37C127F2}"/>
              </a:ext>
            </a:extLst>
          </p:cNvPr>
          <p:cNvSpPr txBox="1"/>
          <p:nvPr/>
        </p:nvSpPr>
        <p:spPr>
          <a:xfrm>
            <a:off x="815479" y="3332181"/>
            <a:ext cx="1354078" cy="241995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VIOLET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21B59E0-BC71-469F-A78C-A0B3F404059C}"/>
              </a:ext>
            </a:extLst>
          </p:cNvPr>
          <p:cNvSpPr txBox="1"/>
          <p:nvPr/>
        </p:nvSpPr>
        <p:spPr>
          <a:xfrm>
            <a:off x="790982" y="3768541"/>
            <a:ext cx="1368615" cy="241995"/>
          </a:xfrm>
          <a:prstGeom prst="round2SameRect">
            <a:avLst/>
          </a:prstGeom>
          <a:solidFill>
            <a:srgbClr val="CD0037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FRAMBOISE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9D09D0-DC51-4BF9-9F90-95169805977D}"/>
              </a:ext>
            </a:extLst>
          </p:cNvPr>
          <p:cNvSpPr txBox="1"/>
          <p:nvPr/>
        </p:nvSpPr>
        <p:spPr>
          <a:xfrm>
            <a:off x="790982" y="4205245"/>
            <a:ext cx="1370266" cy="241995"/>
          </a:xfrm>
          <a:prstGeom prst="round2SameRect">
            <a:avLst/>
          </a:prstGeom>
          <a:solidFill>
            <a:srgbClr val="E05206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ORANGE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14586C5-2474-427D-871F-E1A9284A504F}"/>
              </a:ext>
            </a:extLst>
          </p:cNvPr>
          <p:cNvSpPr txBox="1"/>
          <p:nvPr/>
        </p:nvSpPr>
        <p:spPr>
          <a:xfrm>
            <a:off x="808713" y="4667438"/>
            <a:ext cx="1352535" cy="241995"/>
          </a:xfrm>
          <a:prstGeom prst="round2SameRect">
            <a:avLst/>
          </a:prstGeom>
          <a:solidFill>
            <a:srgbClr val="FFB612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JAUNE SAFRAN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936BEEA-021A-436C-8961-10C01EDC6939}"/>
              </a:ext>
            </a:extLst>
          </p:cNvPr>
          <p:cNvSpPr txBox="1"/>
          <p:nvPr/>
        </p:nvSpPr>
        <p:spPr>
          <a:xfrm>
            <a:off x="790982" y="5126476"/>
            <a:ext cx="1370266" cy="241995"/>
          </a:xfrm>
          <a:prstGeom prst="round2SameRect">
            <a:avLst/>
          </a:prstGeom>
          <a:solidFill>
            <a:srgbClr val="D2E100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VERT ANIS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BB3C86D-8540-4311-A5AC-82A705A0663D}"/>
              </a:ext>
            </a:extLst>
          </p:cNvPr>
          <p:cNvSpPr txBox="1"/>
          <p:nvPr/>
        </p:nvSpPr>
        <p:spPr>
          <a:xfrm>
            <a:off x="786340" y="5580440"/>
            <a:ext cx="1364793" cy="241995"/>
          </a:xfrm>
          <a:prstGeom prst="round2SameRect">
            <a:avLst/>
          </a:prstGeom>
          <a:solidFill>
            <a:srgbClr val="009AA6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BLEU CANARD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61B749E-4F23-4224-8772-B73DDA0FFF8E}"/>
              </a:ext>
            </a:extLst>
          </p:cNvPr>
          <p:cNvSpPr txBox="1"/>
          <p:nvPr/>
        </p:nvSpPr>
        <p:spPr>
          <a:xfrm>
            <a:off x="8753794" y="4330561"/>
            <a:ext cx="1361891" cy="241995"/>
          </a:xfrm>
          <a:prstGeom prst="round2SameRect">
            <a:avLst/>
          </a:prstGeom>
          <a:solidFill>
            <a:srgbClr val="D52B1E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ROUGE ASSISTANCE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5F3A8BA-612D-4D34-8C69-1002AE063CCE}"/>
              </a:ext>
            </a:extLst>
          </p:cNvPr>
          <p:cNvSpPr txBox="1"/>
          <p:nvPr/>
        </p:nvSpPr>
        <p:spPr>
          <a:xfrm>
            <a:off x="2333057" y="3334609"/>
            <a:ext cx="1133773" cy="241995"/>
          </a:xfrm>
          <a:prstGeom prst="round2SameRect">
            <a:avLst/>
          </a:prstGeom>
          <a:solidFill>
            <a:srgbClr val="E0DED8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WARM GRAY 1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8867845-8603-4D78-A5A6-5D65E9620FD4}"/>
              </a:ext>
            </a:extLst>
          </p:cNvPr>
          <p:cNvSpPr txBox="1"/>
          <p:nvPr/>
        </p:nvSpPr>
        <p:spPr>
          <a:xfrm>
            <a:off x="2333057" y="3772271"/>
            <a:ext cx="1133773" cy="241995"/>
          </a:xfrm>
          <a:prstGeom prst="round2SameRect">
            <a:avLst/>
          </a:prstGeom>
          <a:solidFill>
            <a:srgbClr val="C3BEB4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WARM GRAY 3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0D86D5B-9345-42D5-B16D-FC740C1B6747}"/>
              </a:ext>
            </a:extLst>
          </p:cNvPr>
          <p:cNvSpPr txBox="1"/>
          <p:nvPr/>
        </p:nvSpPr>
        <p:spPr>
          <a:xfrm>
            <a:off x="2333057" y="4237344"/>
            <a:ext cx="1133773" cy="241995"/>
          </a:xfrm>
          <a:prstGeom prst="round2SameRect">
            <a:avLst/>
          </a:prstGeom>
          <a:solidFill>
            <a:srgbClr val="AFA59B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WARM GRAY 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B17896C-B989-4E07-8A30-5DC9DC41E9C8}"/>
              </a:ext>
            </a:extLst>
          </p:cNvPr>
          <p:cNvSpPr txBox="1"/>
          <p:nvPr/>
        </p:nvSpPr>
        <p:spPr>
          <a:xfrm>
            <a:off x="2333057" y="4680492"/>
            <a:ext cx="1133773" cy="241995"/>
          </a:xfrm>
          <a:prstGeom prst="round2SameRect">
            <a:avLst/>
          </a:prstGeom>
          <a:solidFill>
            <a:srgbClr val="988F86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WARM GRAY 7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6ECFC59-6DBF-4FAD-A655-310DE9C54DC6}"/>
              </a:ext>
            </a:extLst>
          </p:cNvPr>
          <p:cNvSpPr txBox="1"/>
          <p:nvPr/>
        </p:nvSpPr>
        <p:spPr>
          <a:xfrm>
            <a:off x="2343551" y="5138749"/>
            <a:ext cx="1123279" cy="241995"/>
          </a:xfrm>
          <a:prstGeom prst="round2SameRect">
            <a:avLst/>
          </a:prstGeom>
          <a:solidFill>
            <a:srgbClr val="82786F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WARM GRAY 9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5B0B331-4420-417E-A4A6-601A1CB599F8}"/>
              </a:ext>
            </a:extLst>
          </p:cNvPr>
          <p:cNvSpPr txBox="1"/>
          <p:nvPr/>
        </p:nvSpPr>
        <p:spPr>
          <a:xfrm>
            <a:off x="2343551" y="5603646"/>
            <a:ext cx="1123279" cy="241995"/>
          </a:xfrm>
          <a:prstGeom prst="round2SameRect">
            <a:avLst/>
          </a:prstGeom>
          <a:solidFill>
            <a:srgbClr val="675C53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WARM GRAY 11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C13B5FB-D818-4FCC-99F2-D84592DB5592}"/>
              </a:ext>
            </a:extLst>
          </p:cNvPr>
          <p:cNvSpPr txBox="1"/>
          <p:nvPr/>
        </p:nvSpPr>
        <p:spPr>
          <a:xfrm>
            <a:off x="798838" y="3541209"/>
            <a:ext cx="10289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#7030A0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360D563-A602-41FE-BA8B-52CBE6F78954}"/>
              </a:ext>
            </a:extLst>
          </p:cNvPr>
          <p:cNvSpPr txBox="1"/>
          <p:nvPr/>
        </p:nvSpPr>
        <p:spPr>
          <a:xfrm>
            <a:off x="708248" y="3969406"/>
            <a:ext cx="10289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#CD0037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3593656-96C4-491A-B3AB-F82304271EC9}"/>
              </a:ext>
            </a:extLst>
          </p:cNvPr>
          <p:cNvSpPr txBox="1"/>
          <p:nvPr/>
        </p:nvSpPr>
        <p:spPr>
          <a:xfrm>
            <a:off x="716203" y="4417357"/>
            <a:ext cx="10289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/>
              <a:t>#E05206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BDCFB73-F0BB-470A-B4D1-41B77D16ECCB}"/>
              </a:ext>
            </a:extLst>
          </p:cNvPr>
          <p:cNvSpPr txBox="1"/>
          <p:nvPr/>
        </p:nvSpPr>
        <p:spPr>
          <a:xfrm>
            <a:off x="741620" y="4892560"/>
            <a:ext cx="1133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#FFB612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5D4C416-C180-4666-BC75-750605485016}"/>
              </a:ext>
            </a:extLst>
          </p:cNvPr>
          <p:cNvSpPr txBox="1"/>
          <p:nvPr/>
        </p:nvSpPr>
        <p:spPr>
          <a:xfrm>
            <a:off x="752925" y="5371729"/>
            <a:ext cx="1133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#D2E100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9B4E3A6-C3EC-4E9F-B77C-B202B1E3EED3}"/>
              </a:ext>
            </a:extLst>
          </p:cNvPr>
          <p:cNvSpPr txBox="1"/>
          <p:nvPr/>
        </p:nvSpPr>
        <p:spPr>
          <a:xfrm>
            <a:off x="708248" y="5824663"/>
            <a:ext cx="1133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#009AA6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495385B-67BC-45E2-A69E-EA8B5FB4D3EF}"/>
              </a:ext>
            </a:extLst>
          </p:cNvPr>
          <p:cNvSpPr txBox="1"/>
          <p:nvPr/>
        </p:nvSpPr>
        <p:spPr>
          <a:xfrm>
            <a:off x="10115685" y="4342444"/>
            <a:ext cx="1133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#D52B1E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A8BDC0C-5238-45B6-84A3-CBB2704351F6}"/>
              </a:ext>
            </a:extLst>
          </p:cNvPr>
          <p:cNvSpPr txBox="1"/>
          <p:nvPr/>
        </p:nvSpPr>
        <p:spPr>
          <a:xfrm>
            <a:off x="2305105" y="3554124"/>
            <a:ext cx="9295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/>
              <a:t>#E0DED8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7B99F89-0A5D-4B7B-8950-6601E9CFA387}"/>
              </a:ext>
            </a:extLst>
          </p:cNvPr>
          <p:cNvSpPr txBox="1"/>
          <p:nvPr/>
        </p:nvSpPr>
        <p:spPr>
          <a:xfrm>
            <a:off x="2278307" y="4021211"/>
            <a:ext cx="883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/>
              <a:t>#C3BEB4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A6B9DAE-732F-4F4C-A4B8-A0E4DE15F2A2}"/>
              </a:ext>
            </a:extLst>
          </p:cNvPr>
          <p:cNvSpPr txBox="1"/>
          <p:nvPr/>
        </p:nvSpPr>
        <p:spPr>
          <a:xfrm>
            <a:off x="2271211" y="4462664"/>
            <a:ext cx="9295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#AFA59B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31335B9-23B5-40F6-9B37-03CA61D5F2EF}"/>
              </a:ext>
            </a:extLst>
          </p:cNvPr>
          <p:cNvSpPr txBox="1"/>
          <p:nvPr/>
        </p:nvSpPr>
        <p:spPr>
          <a:xfrm>
            <a:off x="2278307" y="4915893"/>
            <a:ext cx="9295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#988F86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6ADFA68-5FC2-4BD2-93F8-C7D1AA26BC0A}"/>
              </a:ext>
            </a:extLst>
          </p:cNvPr>
          <p:cNvSpPr txBox="1"/>
          <p:nvPr/>
        </p:nvSpPr>
        <p:spPr>
          <a:xfrm>
            <a:off x="2278307" y="5377561"/>
            <a:ext cx="9209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#82786F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DEF29F1-1237-43E9-ADF1-FD3500F7516A}"/>
              </a:ext>
            </a:extLst>
          </p:cNvPr>
          <p:cNvSpPr txBox="1"/>
          <p:nvPr/>
        </p:nvSpPr>
        <p:spPr>
          <a:xfrm>
            <a:off x="2313709" y="5831295"/>
            <a:ext cx="9209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#675C53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9E926CC-6816-4565-8A53-0ADF808375EC}"/>
              </a:ext>
            </a:extLst>
          </p:cNvPr>
          <p:cNvGrpSpPr/>
          <p:nvPr/>
        </p:nvGrpSpPr>
        <p:grpSpPr>
          <a:xfrm>
            <a:off x="8235839" y="2687704"/>
            <a:ext cx="3001710" cy="1349793"/>
            <a:chOff x="8271297" y="2450791"/>
            <a:chExt cx="3001710" cy="1349793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13CCEAC9-6EC5-4A8E-A523-0B54CEAD2A16}"/>
                </a:ext>
              </a:extLst>
            </p:cNvPr>
            <p:cNvSpPr txBox="1"/>
            <p:nvPr/>
          </p:nvSpPr>
          <p:spPr>
            <a:xfrm>
              <a:off x="8271297" y="2450791"/>
              <a:ext cx="3001710" cy="1349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fr-FR" sz="1400" dirty="0">
                  <a:solidFill>
                    <a:schemeClr val="bg1"/>
                  </a:solidFill>
                </a:rPr>
                <a:t>Le </a:t>
              </a:r>
            </a:p>
            <a:p>
              <a:pPr marL="285750" indent="-285750">
                <a:lnSpc>
                  <a:spcPct val="150000"/>
                </a:lnSpc>
                <a:buClr>
                  <a:srgbClr val="0088CE"/>
                </a:buClr>
                <a:buFont typeface="Wingdings" panose="05000000000000000000" pitchFamily="2" charset="2"/>
                <a:buChar char="Ø"/>
              </a:pPr>
              <a:r>
                <a:rPr lang="fr-FR" sz="1400" dirty="0">
                  <a:solidFill>
                    <a:schemeClr val="bg1"/>
                  </a:solidFill>
                </a:rPr>
                <a:t>ne peut pas être utilisé sauf lorsque SNCF ou SNCF Réseau s »exprime.  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684E8E3D-BB7F-48F1-A009-51C3921CAA5A}"/>
                </a:ext>
              </a:extLst>
            </p:cNvPr>
            <p:cNvSpPr txBox="1"/>
            <p:nvPr/>
          </p:nvSpPr>
          <p:spPr>
            <a:xfrm>
              <a:off x="8915832" y="2555562"/>
              <a:ext cx="679663" cy="241995"/>
            </a:xfrm>
            <a:prstGeom prst="round2Same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 anchor="b">
              <a:spAutoFit/>
            </a:bodyPr>
            <a:lstStyle/>
            <a:p>
              <a:r>
                <a:rPr lang="fr-FR" sz="900" b="1" dirty="0">
                  <a:solidFill>
                    <a:schemeClr val="bg1"/>
                  </a:solidFill>
                  <a:latin typeface="Avenir LT Std 55 Roman" panose="020B0503020203020204" pitchFamily="34" charset="0"/>
                </a:rPr>
                <a:t>PRUNE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414A39BB-24E7-4268-867B-034A140678DF}"/>
                </a:ext>
              </a:extLst>
            </p:cNvPr>
            <p:cNvSpPr txBox="1"/>
            <p:nvPr/>
          </p:nvSpPr>
          <p:spPr>
            <a:xfrm>
              <a:off x="9595495" y="2545754"/>
              <a:ext cx="96684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50" dirty="0">
                  <a:solidFill>
                    <a:schemeClr val="bg1"/>
                  </a:solidFill>
                </a:rPr>
                <a:t>#A1006B</a:t>
              </a:r>
            </a:p>
          </p:txBody>
        </p: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1E9B1D8B-BA5B-4280-8545-238A41926AD8}"/>
              </a:ext>
            </a:extLst>
          </p:cNvPr>
          <p:cNvSpPr txBox="1"/>
          <p:nvPr/>
        </p:nvSpPr>
        <p:spPr>
          <a:xfrm>
            <a:off x="8141967" y="4308752"/>
            <a:ext cx="319738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bg1"/>
                </a:solidFill>
              </a:rPr>
              <a:t>Le</a:t>
            </a:r>
          </a:p>
          <a:p>
            <a:pPr marL="285750" indent="-285750">
              <a:buClr>
                <a:srgbClr val="0088CE"/>
              </a:buClr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bg1"/>
                </a:solidFill>
              </a:rPr>
              <a:t>Ne peut pas non plus être utilisé. Il est </a:t>
            </a:r>
            <a:r>
              <a:rPr lang="fr-FR" sz="1400" dirty="0" err="1">
                <a:solidFill>
                  <a:schemeClr val="bg1"/>
                </a:solidFill>
              </a:rPr>
              <a:t>est</a:t>
            </a:r>
            <a:r>
              <a:rPr lang="fr-FR" sz="1400" dirty="0">
                <a:solidFill>
                  <a:schemeClr val="bg1"/>
                </a:solidFill>
              </a:rPr>
              <a:t> réservé aux messages type « alerte » pour attirer l’attention chez SNCF.  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B76B9190-8627-40F7-A522-C5DD3A62BDFB}"/>
              </a:ext>
            </a:extLst>
          </p:cNvPr>
          <p:cNvSpPr txBox="1"/>
          <p:nvPr/>
        </p:nvSpPr>
        <p:spPr>
          <a:xfrm>
            <a:off x="4776451" y="1075927"/>
            <a:ext cx="1133773" cy="241995"/>
          </a:xfrm>
          <a:prstGeom prst="round2SameRect">
            <a:avLst/>
          </a:prstGeom>
          <a:solidFill>
            <a:srgbClr val="E1E1E1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COOL GRAY 1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1497430D-2E69-49BC-B18D-38BD878664D9}"/>
              </a:ext>
            </a:extLst>
          </p:cNvPr>
          <p:cNvSpPr txBox="1"/>
          <p:nvPr/>
        </p:nvSpPr>
        <p:spPr>
          <a:xfrm>
            <a:off x="4727303" y="1291047"/>
            <a:ext cx="92959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#E1E1E1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F77AFDD9-B5D4-4801-AFD9-ADBCE176800D}"/>
              </a:ext>
            </a:extLst>
          </p:cNvPr>
          <p:cNvSpPr txBox="1"/>
          <p:nvPr/>
        </p:nvSpPr>
        <p:spPr>
          <a:xfrm>
            <a:off x="6020156" y="1065300"/>
            <a:ext cx="1123994" cy="241995"/>
          </a:xfrm>
          <a:prstGeom prst="round2SameRect">
            <a:avLst/>
          </a:prstGeom>
          <a:solidFill>
            <a:srgbClr val="D7D7D7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COOL GRAY 3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53D0E7E-852C-4EC9-9A5E-1BB460A96EFE}"/>
              </a:ext>
            </a:extLst>
          </p:cNvPr>
          <p:cNvSpPr txBox="1"/>
          <p:nvPr/>
        </p:nvSpPr>
        <p:spPr>
          <a:xfrm>
            <a:off x="5960019" y="1288933"/>
            <a:ext cx="87563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/>
              <a:t>#D7D7D7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36ABAB3D-837A-4FB4-9C62-FFE7536463C5}"/>
              </a:ext>
            </a:extLst>
          </p:cNvPr>
          <p:cNvSpPr txBox="1"/>
          <p:nvPr/>
        </p:nvSpPr>
        <p:spPr>
          <a:xfrm>
            <a:off x="807172" y="1624750"/>
            <a:ext cx="1123994" cy="241995"/>
          </a:xfrm>
          <a:prstGeom prst="round2SameRect">
            <a:avLst/>
          </a:prstGeom>
          <a:solidFill>
            <a:srgbClr val="B9B9B9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COOL GRAY 5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09DFB2A3-7946-4DB2-87DE-25FD2DD4424F}"/>
              </a:ext>
            </a:extLst>
          </p:cNvPr>
          <p:cNvSpPr txBox="1"/>
          <p:nvPr/>
        </p:nvSpPr>
        <p:spPr>
          <a:xfrm>
            <a:off x="730379" y="1844948"/>
            <a:ext cx="9215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#B9B9B9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77C99C69-A253-4FD4-B799-7F40C97C8078}"/>
              </a:ext>
            </a:extLst>
          </p:cNvPr>
          <p:cNvSpPr txBox="1"/>
          <p:nvPr/>
        </p:nvSpPr>
        <p:spPr>
          <a:xfrm>
            <a:off x="2052777" y="1627490"/>
            <a:ext cx="1123994" cy="241995"/>
          </a:xfrm>
          <a:prstGeom prst="round2SameRect">
            <a:avLst/>
          </a:prstGeom>
          <a:solidFill>
            <a:srgbClr val="A0A0A0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>
                <a:solidFill>
                  <a:schemeClr val="bg1"/>
                </a:solidFill>
                <a:latin typeface="Avenir LT Std 55 Roman" panose="020B0503020203020204" pitchFamily="34" charset="0"/>
              </a:rPr>
              <a:t>COOL GRAY 7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B64AFABA-EEAB-4EB4-A206-F86AB2BEE2F5}"/>
              </a:ext>
            </a:extLst>
          </p:cNvPr>
          <p:cNvSpPr txBox="1"/>
          <p:nvPr/>
        </p:nvSpPr>
        <p:spPr>
          <a:xfrm>
            <a:off x="1991722" y="1844948"/>
            <a:ext cx="9215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/>
              <a:t>#A0A0A0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6EB9D9A7-BB11-4513-BA43-56A1FF3245C3}"/>
              </a:ext>
            </a:extLst>
          </p:cNvPr>
          <p:cNvSpPr txBox="1"/>
          <p:nvPr/>
        </p:nvSpPr>
        <p:spPr>
          <a:xfrm>
            <a:off x="3298382" y="1626320"/>
            <a:ext cx="1123994" cy="241995"/>
          </a:xfrm>
          <a:prstGeom prst="round2SameRect">
            <a:avLst/>
          </a:prstGeom>
          <a:solidFill>
            <a:srgbClr val="747678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COOL GRAY 9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C2A91DFA-D964-4DB7-8AFF-79A4257124B5}"/>
              </a:ext>
            </a:extLst>
          </p:cNvPr>
          <p:cNvSpPr txBox="1"/>
          <p:nvPr/>
        </p:nvSpPr>
        <p:spPr>
          <a:xfrm>
            <a:off x="3253065" y="1843514"/>
            <a:ext cx="9215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#747678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AD1D4A9B-C9A0-4F55-8721-CB774C995CE4}"/>
              </a:ext>
            </a:extLst>
          </p:cNvPr>
          <p:cNvSpPr txBox="1"/>
          <p:nvPr/>
        </p:nvSpPr>
        <p:spPr>
          <a:xfrm>
            <a:off x="4534721" y="1624750"/>
            <a:ext cx="1123994" cy="241995"/>
          </a:xfrm>
          <a:prstGeom prst="round2SameRect">
            <a:avLst/>
          </a:prstGeom>
          <a:solidFill>
            <a:srgbClr val="4D4F53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COOL GRAY 11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6964A959-E7CE-41CB-A5D4-4BAA0D7591B6}"/>
              </a:ext>
            </a:extLst>
          </p:cNvPr>
          <p:cNvSpPr txBox="1"/>
          <p:nvPr/>
        </p:nvSpPr>
        <p:spPr>
          <a:xfrm>
            <a:off x="4511516" y="1841502"/>
            <a:ext cx="9215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#4D4F53</a:t>
            </a:r>
          </a:p>
        </p:txBody>
      </p:sp>
    </p:spTree>
    <p:extLst>
      <p:ext uri="{BB962C8B-B14F-4D97-AF65-F5344CB8AC3E}">
        <p14:creationId xmlns:p14="http://schemas.microsoft.com/office/powerpoint/2010/main" val="204504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A92882-1DA6-4408-B8A3-226518A5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63292"/>
            <a:ext cx="5782305" cy="540000"/>
          </a:xfrm>
        </p:spPr>
        <p:txBody>
          <a:bodyPr>
            <a:normAutofit fontScale="90000"/>
          </a:bodyPr>
          <a:lstStyle/>
          <a:p>
            <a:r>
              <a:rPr lang="fr-FR"/>
              <a:t>QUELQUES PISTES DE RÉFLEXION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979E185A-F1A9-43C9-9095-152DF203475F}"/>
              </a:ext>
            </a:extLst>
          </p:cNvPr>
          <p:cNvSpPr txBox="1"/>
          <p:nvPr/>
        </p:nvSpPr>
        <p:spPr>
          <a:xfrm>
            <a:off x="607708" y="876790"/>
            <a:ext cx="67916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Pour la création de supports web : </a:t>
            </a:r>
          </a:p>
          <a:p>
            <a:endParaRPr lang="fr-FR"/>
          </a:p>
          <a:p>
            <a:r>
              <a:rPr lang="fr-FR"/>
              <a:t>Pour créer un effet de « </a:t>
            </a:r>
            <a:r>
              <a:rPr lang="fr-FR" err="1"/>
              <a:t>Hover</a:t>
            </a:r>
            <a:r>
              <a:rPr lang="fr-FR"/>
              <a:t> » au passage de la souris :  </a:t>
            </a:r>
          </a:p>
          <a:p>
            <a:endParaRPr lang="fr-FR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D7B20B8C-E161-4F05-836A-5DF080DE3C64}"/>
              </a:ext>
            </a:extLst>
          </p:cNvPr>
          <p:cNvSpPr txBox="1"/>
          <p:nvPr/>
        </p:nvSpPr>
        <p:spPr>
          <a:xfrm>
            <a:off x="6297105" y="4205714"/>
            <a:ext cx="1382797" cy="290393"/>
          </a:xfrm>
          <a:prstGeom prst="round2SameRect">
            <a:avLst/>
          </a:prstGeom>
          <a:solidFill>
            <a:srgbClr val="CD0037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1200" b="1">
                <a:solidFill>
                  <a:schemeClr val="bg1"/>
                </a:solidFill>
                <a:latin typeface="Avenir LT Std 55 Roman" panose="020B0503020203020204" pitchFamily="34" charset="0"/>
              </a:rPr>
              <a:t>FRAMBOISE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0B036CD-14A5-4E78-98B8-59A6FA25EBF0}"/>
              </a:ext>
            </a:extLst>
          </p:cNvPr>
          <p:cNvSpPr txBox="1"/>
          <p:nvPr/>
        </p:nvSpPr>
        <p:spPr>
          <a:xfrm>
            <a:off x="8297104" y="4205713"/>
            <a:ext cx="1382797" cy="290393"/>
          </a:xfrm>
          <a:prstGeom prst="round2SameRect">
            <a:avLst/>
          </a:prstGeom>
          <a:solidFill>
            <a:srgbClr val="E05206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1200" b="1">
                <a:solidFill>
                  <a:schemeClr val="bg1"/>
                </a:solidFill>
                <a:latin typeface="Avenir LT Std 55 Roman" panose="020B0503020203020204" pitchFamily="34" charset="0"/>
              </a:rPr>
              <a:t>ORANGE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F3778AFD-1B6C-48C1-805B-0C377D0725B8}"/>
              </a:ext>
            </a:extLst>
          </p:cNvPr>
          <p:cNvSpPr txBox="1"/>
          <p:nvPr/>
        </p:nvSpPr>
        <p:spPr>
          <a:xfrm>
            <a:off x="10201495" y="4205713"/>
            <a:ext cx="1382797" cy="290393"/>
          </a:xfrm>
          <a:prstGeom prst="round2SameRect">
            <a:avLst/>
          </a:prstGeom>
          <a:solidFill>
            <a:srgbClr val="FFB612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1200" b="1">
                <a:solidFill>
                  <a:schemeClr val="bg1"/>
                </a:solidFill>
                <a:latin typeface="Avenir LT Std 55 Roman" panose="020B0503020203020204" pitchFamily="34" charset="0"/>
              </a:rPr>
              <a:t>JAUNE SAFRAN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7DB791F-7CD2-4024-9669-CB6418F3837A}"/>
              </a:ext>
            </a:extLst>
          </p:cNvPr>
          <p:cNvCxnSpPr/>
          <p:nvPr/>
        </p:nvCxnSpPr>
        <p:spPr>
          <a:xfrm>
            <a:off x="7783605" y="4350909"/>
            <a:ext cx="42641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A26B99EC-A30A-4189-8B81-23B1947853CB}"/>
              </a:ext>
            </a:extLst>
          </p:cNvPr>
          <p:cNvCxnSpPr/>
          <p:nvPr/>
        </p:nvCxnSpPr>
        <p:spPr>
          <a:xfrm>
            <a:off x="9748954" y="4343058"/>
            <a:ext cx="42641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FA6F654A-0299-45C6-BE7F-537E33CD9099}"/>
              </a:ext>
            </a:extLst>
          </p:cNvPr>
          <p:cNvSpPr txBox="1"/>
          <p:nvPr/>
        </p:nvSpPr>
        <p:spPr>
          <a:xfrm>
            <a:off x="6297106" y="2307661"/>
            <a:ext cx="52871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Utiliser des dégradés des couleurs existantes dans la charte. </a:t>
            </a:r>
          </a:p>
          <a:p>
            <a:endParaRPr lang="fr-FR" dirty="0"/>
          </a:p>
          <a:p>
            <a:r>
              <a:rPr lang="fr-FR" dirty="0"/>
              <a:t>Exemple : Passer du framboise à l’orange ou de l’orange au jaune ou du bleu primaire au bleu canard et au gris.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831708D-7870-4F1F-858A-475C4B770502}"/>
              </a:ext>
            </a:extLst>
          </p:cNvPr>
          <p:cNvSpPr txBox="1"/>
          <p:nvPr/>
        </p:nvSpPr>
        <p:spPr>
          <a:xfrm>
            <a:off x="607708" y="2348691"/>
            <a:ext cx="5409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Utiliser un bouton gris à la base et le passer en bleu au passage de la souris </a:t>
            </a:r>
          </a:p>
        </p:txBody>
      </p:sp>
      <p:pic>
        <p:nvPicPr>
          <p:cNvPr id="16" name="Image 15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8A567E9E-DB3A-4CA7-BBBE-5E98D9964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05" y="3359398"/>
            <a:ext cx="4769095" cy="1136708"/>
          </a:xfrm>
          <a:prstGeom prst="rect">
            <a:avLst/>
          </a:prstGeom>
        </p:spPr>
      </p:pic>
      <p:pic>
        <p:nvPicPr>
          <p:cNvPr id="21" name="Image 20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91595AA0-3C83-438B-9425-9BB632A34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662" y="4860482"/>
            <a:ext cx="4711942" cy="1289116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A6BE1A7-CBDE-4A7B-BA50-0DF761F885CC}"/>
              </a:ext>
            </a:extLst>
          </p:cNvPr>
          <p:cNvCxnSpPr/>
          <p:nvPr/>
        </p:nvCxnSpPr>
        <p:spPr>
          <a:xfrm>
            <a:off x="3405952" y="4496106"/>
            <a:ext cx="0" cy="4180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1D8B50F-BC23-4DB8-A7CF-9BF182194491}"/>
              </a:ext>
            </a:extLst>
          </p:cNvPr>
          <p:cNvSpPr txBox="1"/>
          <p:nvPr/>
        </p:nvSpPr>
        <p:spPr>
          <a:xfrm>
            <a:off x="6326216" y="4894429"/>
            <a:ext cx="1382797" cy="290393"/>
          </a:xfrm>
          <a:prstGeom prst="round2SameRect">
            <a:avLst/>
          </a:prstGeom>
          <a:solidFill>
            <a:srgbClr val="008BCB"/>
          </a:solidFill>
          <a:ln>
            <a:solidFill>
              <a:srgbClr val="008BCB"/>
            </a:solidFill>
          </a:ln>
        </p:spPr>
        <p:txBody>
          <a:bodyPr wrap="square" rtlCol="0" anchor="b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BLEU PRIMAIRE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AE7B64-1F22-4979-8C73-907EAABCA02A}"/>
              </a:ext>
            </a:extLst>
          </p:cNvPr>
          <p:cNvSpPr txBox="1"/>
          <p:nvPr/>
        </p:nvSpPr>
        <p:spPr>
          <a:xfrm>
            <a:off x="8271651" y="4914117"/>
            <a:ext cx="1382797" cy="290393"/>
          </a:xfrm>
          <a:prstGeom prst="round2SameRect">
            <a:avLst/>
          </a:prstGeom>
          <a:solidFill>
            <a:srgbClr val="009AA6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BLEU CANARD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5A5C27-8C78-40AA-ACE8-15984AF37971}"/>
              </a:ext>
            </a:extLst>
          </p:cNvPr>
          <p:cNvSpPr txBox="1"/>
          <p:nvPr/>
        </p:nvSpPr>
        <p:spPr>
          <a:xfrm>
            <a:off x="10227326" y="4914117"/>
            <a:ext cx="1382797" cy="290392"/>
          </a:xfrm>
          <a:prstGeom prst="round2SameRect">
            <a:avLst/>
          </a:prstGeom>
          <a:solidFill>
            <a:srgbClr val="747678"/>
          </a:solidFill>
          <a:ln>
            <a:noFill/>
          </a:ln>
        </p:spPr>
        <p:txBody>
          <a:bodyPr wrap="square" rtlCol="0" anchor="b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Avenir LT Std 55 Roman" panose="020B0503020203020204" pitchFamily="34" charset="0"/>
              </a:rPr>
              <a:t>COOL GRAY 9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90C600F-21C6-4783-85DB-BED3E0F33A34}"/>
              </a:ext>
            </a:extLst>
          </p:cNvPr>
          <p:cNvCxnSpPr/>
          <p:nvPr/>
        </p:nvCxnSpPr>
        <p:spPr>
          <a:xfrm>
            <a:off x="7733574" y="5039626"/>
            <a:ext cx="42641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17A32D4-8E55-4A84-BA14-286335DB7B5C}"/>
              </a:ext>
            </a:extLst>
          </p:cNvPr>
          <p:cNvCxnSpPr/>
          <p:nvPr/>
        </p:nvCxnSpPr>
        <p:spPr>
          <a:xfrm>
            <a:off x="9800912" y="5031775"/>
            <a:ext cx="42641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27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67F2B1E-9DE5-4C6A-BDED-A6AD3886C642}"/>
              </a:ext>
            </a:extLst>
          </p:cNvPr>
          <p:cNvSpPr/>
          <p:nvPr/>
        </p:nvSpPr>
        <p:spPr>
          <a:xfrm>
            <a:off x="0" y="0"/>
            <a:ext cx="12282370" cy="6858000"/>
          </a:xfrm>
          <a:prstGeom prst="rect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820A9-CCAA-420D-B27E-C58C40993036}"/>
              </a:ext>
            </a:extLst>
          </p:cNvPr>
          <p:cNvSpPr>
            <a:spLocks/>
          </p:cNvSpPr>
          <p:nvPr/>
        </p:nvSpPr>
        <p:spPr>
          <a:xfrm>
            <a:off x="336000" y="339772"/>
            <a:ext cx="11520000" cy="6120000"/>
          </a:xfrm>
          <a:prstGeom prst="rect">
            <a:avLst/>
          </a:prstGeom>
          <a:noFill/>
          <a:ln w="28575">
            <a:solidFill>
              <a:srgbClr val="008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8BCB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2DB25-A007-48E2-BA6E-6E19DEE687E1}"/>
              </a:ext>
            </a:extLst>
          </p:cNvPr>
          <p:cNvSpPr txBox="1"/>
          <p:nvPr/>
        </p:nvSpPr>
        <p:spPr>
          <a:xfrm>
            <a:off x="1927416" y="2828835"/>
            <a:ext cx="83371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>
                <a:solidFill>
                  <a:schemeClr val="bg1"/>
                </a:solidFill>
                <a:latin typeface="+mj-lt"/>
              </a:rPr>
              <a:t>L'IDENTIFIANT </a:t>
            </a:r>
          </a:p>
          <a:p>
            <a:pPr algn="ctr"/>
            <a:endParaRPr lang="fr-FR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82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9DF2774-0F2B-486A-9FEA-A32C7B3D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4826741" cy="540000"/>
          </a:xfrm>
        </p:spPr>
        <p:txBody>
          <a:bodyPr>
            <a:normAutofit fontScale="90000"/>
          </a:bodyPr>
          <a:lstStyle/>
          <a:p>
            <a:r>
              <a:rPr lang="fr-FR" dirty="0"/>
              <a:t>BIEN UTILISER L’IDENTIFIANT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6E4643-327A-478C-AD98-749895C4B5A6}"/>
              </a:ext>
            </a:extLst>
          </p:cNvPr>
          <p:cNvSpPr txBox="1"/>
          <p:nvPr/>
        </p:nvSpPr>
        <p:spPr>
          <a:xfrm>
            <a:off x="3059966" y="1663941"/>
            <a:ext cx="22827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675C53"/>
                </a:solidFill>
              </a:rPr>
              <a:t>L’identifiant doit </a:t>
            </a:r>
            <a:r>
              <a:rPr lang="fr-FR" sz="1300" b="1" dirty="0">
                <a:solidFill>
                  <a:srgbClr val="0088CE"/>
                </a:solidFill>
                <a:latin typeface="+mj-lt"/>
              </a:rPr>
              <a:t>TOUJOURS ÊTRE UTILISÉ SUR FOND BLANC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6290DE-5D0A-4ACA-A00F-0913665F8C20}"/>
              </a:ext>
            </a:extLst>
          </p:cNvPr>
          <p:cNvSpPr txBox="1"/>
          <p:nvPr/>
        </p:nvSpPr>
        <p:spPr>
          <a:xfrm>
            <a:off x="8127366" y="5094349"/>
            <a:ext cx="27082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>
                <a:solidFill>
                  <a:srgbClr val="675C53"/>
                </a:solidFill>
              </a:rPr>
              <a:t>Aucune signature, hormis « une société SNCF réseau » ne peut être apposée sous le logo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3607A9-D000-48E5-80B2-230A81A4FF40}"/>
              </a:ext>
            </a:extLst>
          </p:cNvPr>
          <p:cNvSpPr txBox="1"/>
          <p:nvPr/>
        </p:nvSpPr>
        <p:spPr>
          <a:xfrm>
            <a:off x="8124102" y="2970105"/>
            <a:ext cx="1998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>
                <a:solidFill>
                  <a:srgbClr val="675C53"/>
                </a:solidFill>
              </a:rPr>
              <a:t>Le logo ne doit jamais être scindé ou déformé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A54828-6851-40E6-901D-8D755255F263}"/>
              </a:ext>
            </a:extLst>
          </p:cNvPr>
          <p:cNvSpPr txBox="1"/>
          <p:nvPr/>
        </p:nvSpPr>
        <p:spPr>
          <a:xfrm>
            <a:off x="377356" y="821660"/>
            <a:ext cx="172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088CE"/>
                </a:solidFill>
                <a:latin typeface="Avenir LT Std 55 Roman" panose="020B0503020203020204" pitchFamily="34" charset="0"/>
              </a:rPr>
              <a:t>À FAIRE </a:t>
            </a:r>
            <a:endParaRPr lang="fr-FR">
              <a:solidFill>
                <a:srgbClr val="0088C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7F8C0E-2464-4AF2-B08D-25D60EB21E4C}"/>
              </a:ext>
            </a:extLst>
          </p:cNvPr>
          <p:cNvSpPr txBox="1"/>
          <p:nvPr/>
        </p:nvSpPr>
        <p:spPr>
          <a:xfrm>
            <a:off x="5837509" y="766352"/>
            <a:ext cx="199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D52B1E"/>
                </a:solidFill>
                <a:latin typeface="Avenir LT Std 55 Roman" panose="020B0503020203020204" pitchFamily="34" charset="0"/>
              </a:rPr>
              <a:t>À NE PAS FAIRE </a:t>
            </a:r>
            <a:endParaRPr lang="fr-FR">
              <a:solidFill>
                <a:srgbClr val="D52B1E"/>
              </a:solidFill>
              <a:latin typeface="Avenir LT Std 35 Light" panose="020B04020202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A21F09-B467-4201-BB93-E88B962B207B}"/>
              </a:ext>
            </a:extLst>
          </p:cNvPr>
          <p:cNvSpPr/>
          <p:nvPr/>
        </p:nvSpPr>
        <p:spPr>
          <a:xfrm>
            <a:off x="5933427" y="1436941"/>
            <a:ext cx="1998617" cy="991722"/>
          </a:xfrm>
          <a:prstGeom prst="rect">
            <a:avLst/>
          </a:prstGeom>
          <a:solidFill>
            <a:srgbClr val="4D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horloge, dessin&#10;&#10;Description générée automatiquement">
            <a:extLst>
              <a:ext uri="{FF2B5EF4-FFF2-40B4-BE49-F238E27FC236}">
                <a16:creationId xmlns:a16="http://schemas.microsoft.com/office/drawing/2014/main" id="{18B6B326-81EC-4619-8462-321DDDA16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55" y="1827374"/>
            <a:ext cx="1442296" cy="2337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D6F4D81-EDEF-44A2-9905-1025BD76924C}"/>
              </a:ext>
            </a:extLst>
          </p:cNvPr>
          <p:cNvSpPr/>
          <p:nvPr/>
        </p:nvSpPr>
        <p:spPr>
          <a:xfrm>
            <a:off x="5928294" y="3866022"/>
            <a:ext cx="1998617" cy="887328"/>
          </a:xfrm>
          <a:prstGeom prst="rect">
            <a:avLst/>
          </a:prstGeom>
          <a:solidFill>
            <a:srgbClr val="4D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91C7AC6-DD5A-4BD2-A834-1D3FFDA1C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41032"/>
            <a:ext cx="1644020" cy="26645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4D507D8-C12A-4B9A-A24F-D8A0171A6674}"/>
              </a:ext>
            </a:extLst>
          </p:cNvPr>
          <p:cNvSpPr/>
          <p:nvPr/>
        </p:nvSpPr>
        <p:spPr>
          <a:xfrm>
            <a:off x="5928294" y="2774521"/>
            <a:ext cx="1998617" cy="887328"/>
          </a:xfrm>
          <a:prstGeom prst="rect">
            <a:avLst/>
          </a:prstGeom>
          <a:solidFill>
            <a:srgbClr val="4D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horloge, dessin&#10;&#10;Description générée automatiquement">
            <a:extLst>
              <a:ext uri="{FF2B5EF4-FFF2-40B4-BE49-F238E27FC236}">
                <a16:creationId xmlns:a16="http://schemas.microsoft.com/office/drawing/2014/main" id="{F02CBAD8-9E40-4ACB-A8CD-BD332296E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55"/>
          <a:stretch/>
        </p:blipFill>
        <p:spPr>
          <a:xfrm>
            <a:off x="6096000" y="2885234"/>
            <a:ext cx="882489" cy="322544"/>
          </a:xfrm>
          <a:prstGeom prst="rect">
            <a:avLst/>
          </a:prstGeom>
        </p:spPr>
      </p:pic>
      <p:pic>
        <p:nvPicPr>
          <p:cNvPr id="18" name="Image 17" descr="Une image contenant horloge, dessin&#10;&#10;Description générée automatiquement">
            <a:extLst>
              <a:ext uri="{FF2B5EF4-FFF2-40B4-BE49-F238E27FC236}">
                <a16:creationId xmlns:a16="http://schemas.microsoft.com/office/drawing/2014/main" id="{A711A191-1050-4449-A325-EC1B020EC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8"/>
          <a:stretch/>
        </p:blipFill>
        <p:spPr>
          <a:xfrm>
            <a:off x="6096000" y="3293475"/>
            <a:ext cx="1109693" cy="322544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54DF820F-95B9-4160-B905-7AE43A9A5226}"/>
              </a:ext>
            </a:extLst>
          </p:cNvPr>
          <p:cNvGrpSpPr/>
          <p:nvPr/>
        </p:nvGrpSpPr>
        <p:grpSpPr>
          <a:xfrm>
            <a:off x="7704240" y="1258038"/>
            <a:ext cx="273564" cy="540589"/>
            <a:chOff x="5471141" y="4489342"/>
            <a:chExt cx="273564" cy="540589"/>
          </a:xfrm>
        </p:grpSpPr>
        <p:sp>
          <p:nvSpPr>
            <p:cNvPr id="21" name="Triangle isocèle 20">
              <a:extLst>
                <a:ext uri="{FF2B5EF4-FFF2-40B4-BE49-F238E27FC236}">
                  <a16:creationId xmlns:a16="http://schemas.microsoft.com/office/drawing/2014/main" id="{FCA2B297-5E35-44CF-94CA-1DE3603ADC84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15ABE9C9-E926-4463-BD7A-186586D2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FBC296D7-44A0-47F5-8735-F5F93F552EDD}"/>
              </a:ext>
            </a:extLst>
          </p:cNvPr>
          <p:cNvSpPr txBox="1"/>
          <p:nvPr/>
        </p:nvSpPr>
        <p:spPr>
          <a:xfrm>
            <a:off x="3100589" y="3159797"/>
            <a:ext cx="26288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>
                <a:solidFill>
                  <a:srgbClr val="675C53"/>
                </a:solidFill>
              </a:rPr>
              <a:t>La seule signature acceptée sous l’identifiant est « Une société de SNCF réseau » </a:t>
            </a:r>
            <a:endParaRPr lang="fr-FR" sz="1300" b="1" dirty="0">
              <a:solidFill>
                <a:srgbClr val="0088CE"/>
              </a:solidFill>
              <a:latin typeface="+mj-lt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5856BD8-7E7B-4D26-ADE6-470F19B2E653}"/>
              </a:ext>
            </a:extLst>
          </p:cNvPr>
          <p:cNvSpPr txBox="1"/>
          <p:nvPr/>
        </p:nvSpPr>
        <p:spPr>
          <a:xfrm>
            <a:off x="8127366" y="4005026"/>
            <a:ext cx="27082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>
                <a:solidFill>
                  <a:srgbClr val="675C53"/>
                </a:solidFill>
              </a:rPr>
              <a:t>La couleur du logo ne doit jamais être altérée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DC435C0-C4F6-4BF0-8D16-29909944659B}"/>
              </a:ext>
            </a:extLst>
          </p:cNvPr>
          <p:cNvSpPr txBox="1"/>
          <p:nvPr/>
        </p:nvSpPr>
        <p:spPr>
          <a:xfrm>
            <a:off x="8108239" y="1630694"/>
            <a:ext cx="199861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>
                <a:solidFill>
                  <a:srgbClr val="675C53"/>
                </a:solidFill>
              </a:rPr>
              <a:t>Le logo ne doit pas être placé sur un fond qui gêne sa visibilité, ni 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56A0CB0-DCED-49BB-A9FE-85A632BBD16D}"/>
              </a:ext>
            </a:extLst>
          </p:cNvPr>
          <p:cNvGrpSpPr/>
          <p:nvPr/>
        </p:nvGrpSpPr>
        <p:grpSpPr>
          <a:xfrm>
            <a:off x="7702608" y="2600222"/>
            <a:ext cx="273564" cy="540589"/>
            <a:chOff x="5471141" y="4489342"/>
            <a:chExt cx="273564" cy="540589"/>
          </a:xfrm>
        </p:grpSpPr>
        <p:sp>
          <p:nvSpPr>
            <p:cNvPr id="35" name="Triangle isocèle 34">
              <a:extLst>
                <a:ext uri="{FF2B5EF4-FFF2-40B4-BE49-F238E27FC236}">
                  <a16:creationId xmlns:a16="http://schemas.microsoft.com/office/drawing/2014/main" id="{17408A82-6CB4-497B-BC7C-9D0C75C7E685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6" name="Image 35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3B327F5D-F085-489B-B4A8-83848DC4C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7B36104-DE61-4FA3-B589-02B902A050D6}"/>
              </a:ext>
            </a:extLst>
          </p:cNvPr>
          <p:cNvGrpSpPr/>
          <p:nvPr/>
        </p:nvGrpSpPr>
        <p:grpSpPr>
          <a:xfrm>
            <a:off x="7700976" y="3691673"/>
            <a:ext cx="273564" cy="540589"/>
            <a:chOff x="5471141" y="4489342"/>
            <a:chExt cx="273564" cy="540589"/>
          </a:xfrm>
        </p:grpSpPr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id="{D3E011E3-893D-4442-ABC6-48D8B27787EA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9" name="Image 38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5DFC29DB-94A1-422D-A49E-0DB066D1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D1937666-B1EF-4C71-83C3-69FF94E2C5F9}"/>
              </a:ext>
            </a:extLst>
          </p:cNvPr>
          <p:cNvGrpSpPr/>
          <p:nvPr/>
        </p:nvGrpSpPr>
        <p:grpSpPr>
          <a:xfrm>
            <a:off x="735937" y="1314834"/>
            <a:ext cx="2207256" cy="1498673"/>
            <a:chOff x="515999" y="1258038"/>
            <a:chExt cx="2207256" cy="14986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F6FA21-85D9-44D4-A292-58B6BA93B480}"/>
                </a:ext>
              </a:extLst>
            </p:cNvPr>
            <p:cNvSpPr/>
            <p:nvPr/>
          </p:nvSpPr>
          <p:spPr>
            <a:xfrm>
              <a:off x="515999" y="1436940"/>
              <a:ext cx="2160929" cy="1319771"/>
            </a:xfrm>
            <a:prstGeom prst="rect">
              <a:avLst/>
            </a:prstGeom>
            <a:solidFill>
              <a:srgbClr val="008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00905392-751F-4ED2-9100-ABCCA90FD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22" y="1855404"/>
              <a:ext cx="1780217" cy="573259"/>
            </a:xfrm>
            <a:prstGeom prst="rect">
              <a:avLst/>
            </a:prstGeom>
          </p:spPr>
        </p:pic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2B83F23F-193C-4DDE-A1B5-0F29F8DF6AB1}"/>
                </a:ext>
              </a:extLst>
            </p:cNvPr>
            <p:cNvSpPr/>
            <p:nvPr/>
          </p:nvSpPr>
          <p:spPr>
            <a:xfrm rot="13553435" flipV="1">
              <a:off x="2316178" y="1391551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Image 48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50B3598F-3F5A-4439-9838-E2BB8251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732" y="1479564"/>
              <a:ext cx="127581" cy="127581"/>
            </a:xfrm>
            <a:prstGeom prst="rect">
              <a:avLst/>
            </a:prstGeom>
          </p:spPr>
        </p:pic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E03E1AA3-5424-4413-82BA-3C3124A657FE}"/>
              </a:ext>
            </a:extLst>
          </p:cNvPr>
          <p:cNvGrpSpPr/>
          <p:nvPr/>
        </p:nvGrpSpPr>
        <p:grpSpPr>
          <a:xfrm>
            <a:off x="733649" y="2812420"/>
            <a:ext cx="2207793" cy="1508546"/>
            <a:chOff x="515999" y="2732990"/>
            <a:chExt cx="2207793" cy="150854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D463C64-6FA0-4C91-BDA0-E726FC57F3D0}"/>
                </a:ext>
              </a:extLst>
            </p:cNvPr>
            <p:cNvSpPr/>
            <p:nvPr/>
          </p:nvSpPr>
          <p:spPr>
            <a:xfrm>
              <a:off x="515999" y="2921765"/>
              <a:ext cx="2160929" cy="1319771"/>
            </a:xfrm>
            <a:prstGeom prst="rect">
              <a:avLst/>
            </a:prstGeom>
            <a:solidFill>
              <a:srgbClr val="008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AF245E95-9767-4A13-800F-68F2EC9C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10" y="3291266"/>
              <a:ext cx="1786722" cy="574756"/>
            </a:xfrm>
            <a:prstGeom prst="rect">
              <a:avLst/>
            </a:prstGeom>
          </p:spPr>
        </p:pic>
        <p:sp>
          <p:nvSpPr>
            <p:cNvPr id="44" name="Triangle isocèle 43">
              <a:extLst>
                <a:ext uri="{FF2B5EF4-FFF2-40B4-BE49-F238E27FC236}">
                  <a16:creationId xmlns:a16="http://schemas.microsoft.com/office/drawing/2014/main" id="{2E442B06-BBA1-4FD6-9286-71D01EAD9F4D}"/>
                </a:ext>
              </a:extLst>
            </p:cNvPr>
            <p:cNvSpPr/>
            <p:nvPr/>
          </p:nvSpPr>
          <p:spPr>
            <a:xfrm rot="13553435" flipV="1">
              <a:off x="2316715" y="2866503"/>
              <a:ext cx="540589" cy="273564"/>
            </a:xfrm>
            <a:prstGeom prst="triangle">
              <a:avLst/>
            </a:prstGeom>
            <a:solidFill>
              <a:srgbClr val="D2E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0" name="Image 49" descr="Une image contenant objet, lumière&#10;&#10;Description générée automatiquement">
              <a:extLst>
                <a:ext uri="{FF2B5EF4-FFF2-40B4-BE49-F238E27FC236}">
                  <a16:creationId xmlns:a16="http://schemas.microsoft.com/office/drawing/2014/main" id="{F5CD7951-34CF-43D5-8D58-5BE5B475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227" y="2927528"/>
              <a:ext cx="127581" cy="127581"/>
            </a:xfrm>
            <a:prstGeom prst="rect">
              <a:avLst/>
            </a:prstGeom>
          </p:spPr>
        </p:pic>
      </p:grpSp>
      <p:pic>
        <p:nvPicPr>
          <p:cNvPr id="51" name="Image 5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59A6691B-3EA2-48A5-80F9-768911FAB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87" y="5295338"/>
            <a:ext cx="1896846" cy="610814"/>
          </a:xfrm>
          <a:prstGeom prst="rect">
            <a:avLst/>
          </a:prstGeom>
        </p:spPr>
      </p:pic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D82A5377-25B4-4893-A874-A344A910D5F0}"/>
              </a:ext>
            </a:extLst>
          </p:cNvPr>
          <p:cNvSpPr/>
          <p:nvPr/>
        </p:nvSpPr>
        <p:spPr>
          <a:xfrm>
            <a:off x="6715126" y="5786846"/>
            <a:ext cx="1121000" cy="17580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B358465-1667-4AFF-BDD4-F3178042E37A}"/>
              </a:ext>
            </a:extLst>
          </p:cNvPr>
          <p:cNvSpPr txBox="1"/>
          <p:nvPr/>
        </p:nvSpPr>
        <p:spPr>
          <a:xfrm>
            <a:off x="6848475" y="5772128"/>
            <a:ext cx="10212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>
                <a:solidFill>
                  <a:schemeClr val="bg1"/>
                </a:solidFill>
                <a:latin typeface="+mj-lt"/>
              </a:rPr>
              <a:t>Produit Super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17802727-C765-41E4-BCE7-72EE418455D2}"/>
              </a:ext>
            </a:extLst>
          </p:cNvPr>
          <p:cNvGrpSpPr/>
          <p:nvPr/>
        </p:nvGrpSpPr>
        <p:grpSpPr>
          <a:xfrm>
            <a:off x="7653347" y="5060156"/>
            <a:ext cx="273564" cy="540589"/>
            <a:chOff x="5471141" y="4489342"/>
            <a:chExt cx="273564" cy="540589"/>
          </a:xfrm>
        </p:grpSpPr>
        <p:sp>
          <p:nvSpPr>
            <p:cNvPr id="55" name="Triangle isocèle 54">
              <a:extLst>
                <a:ext uri="{FF2B5EF4-FFF2-40B4-BE49-F238E27FC236}">
                  <a16:creationId xmlns:a16="http://schemas.microsoft.com/office/drawing/2014/main" id="{10462B9C-531E-44FA-A113-D7C4A1BFD076}"/>
                </a:ext>
              </a:extLst>
            </p:cNvPr>
            <p:cNvSpPr/>
            <p:nvPr/>
          </p:nvSpPr>
          <p:spPr>
            <a:xfrm rot="13553435" flipV="1">
              <a:off x="5337628" y="4622855"/>
              <a:ext cx="540589" cy="273564"/>
            </a:xfrm>
            <a:prstGeom prst="triangle">
              <a:avLst/>
            </a:prstGeom>
            <a:solidFill>
              <a:srgbClr val="D52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Image 55" descr="Une image contenant objet, horloge&#10;&#10;Description générée automatiquement">
              <a:extLst>
                <a:ext uri="{FF2B5EF4-FFF2-40B4-BE49-F238E27FC236}">
                  <a16:creationId xmlns:a16="http://schemas.microsoft.com/office/drawing/2014/main" id="{63B9601E-EA97-4684-A467-F3207E03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270" y="4702627"/>
              <a:ext cx="114021" cy="114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72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3162FD7-7EA1-41E3-BA39-B02AB86E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NOUVEAU LOGO ALTAMETRIS</a:t>
            </a:r>
          </a:p>
        </p:txBody>
      </p:sp>
      <p:pic>
        <p:nvPicPr>
          <p:cNvPr id="4" name="Espace réservé du contenu 3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3A8B876-72AA-4E4A-A288-D43D38273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41" y="2544804"/>
            <a:ext cx="4518226" cy="1453432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E994623-F7B3-4174-B2D8-D7CEB22B9E75}"/>
              </a:ext>
            </a:extLst>
          </p:cNvPr>
          <p:cNvCxnSpPr/>
          <p:nvPr/>
        </p:nvCxnSpPr>
        <p:spPr>
          <a:xfrm>
            <a:off x="4978400" y="3393440"/>
            <a:ext cx="1117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251421-015D-4E4E-960A-C0EEFEEBB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/>
          <a:stretch/>
        </p:blipFill>
        <p:spPr>
          <a:xfrm>
            <a:off x="6156960" y="2539722"/>
            <a:ext cx="5087933" cy="14534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CF7B75-4E0C-4C39-A7A3-F83FC7AD5CDB}"/>
              </a:ext>
            </a:extLst>
          </p:cNvPr>
          <p:cNvSpPr txBox="1"/>
          <p:nvPr/>
        </p:nvSpPr>
        <p:spPr>
          <a:xfrm>
            <a:off x="1702340" y="2102290"/>
            <a:ext cx="226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B9B9B9"/>
                </a:solidFill>
                <a:latin typeface="+mj-lt"/>
              </a:rPr>
              <a:t>- 2021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C4BF20-87DD-4555-8CA2-339842ADF13A}"/>
              </a:ext>
            </a:extLst>
          </p:cNvPr>
          <p:cNvSpPr txBox="1"/>
          <p:nvPr/>
        </p:nvSpPr>
        <p:spPr>
          <a:xfrm>
            <a:off x="7691336" y="2102289"/>
            <a:ext cx="226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B9B9B9"/>
                </a:solidFill>
                <a:latin typeface="+mj-lt"/>
              </a:rPr>
              <a:t>2022 -</a:t>
            </a:r>
          </a:p>
        </p:txBody>
      </p:sp>
    </p:spTree>
    <p:extLst>
      <p:ext uri="{BB962C8B-B14F-4D97-AF65-F5344CB8AC3E}">
        <p14:creationId xmlns:p14="http://schemas.microsoft.com/office/powerpoint/2010/main" val="398576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FF0D509-6803-4145-94E8-79892401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98" y="72000"/>
            <a:ext cx="9542402" cy="540000"/>
          </a:xfrm>
        </p:spPr>
        <p:txBody>
          <a:bodyPr>
            <a:normAutofit fontScale="90000"/>
          </a:bodyPr>
          <a:lstStyle/>
          <a:p>
            <a:r>
              <a:rPr lang="fr-FR" dirty="0"/>
              <a:t>IDENTIFIANT ALTAMETRIS AVEC SIGNATURE SNCF RÉSEAU ?</a:t>
            </a: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CDCEDA1-3F89-4AD8-BA65-DD441871A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91" y="5044046"/>
            <a:ext cx="3325666" cy="10709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094707-8073-4C32-B445-4E2C095D472E}"/>
              </a:ext>
            </a:extLst>
          </p:cNvPr>
          <p:cNvSpPr txBox="1"/>
          <p:nvPr/>
        </p:nvSpPr>
        <p:spPr>
          <a:xfrm>
            <a:off x="765758" y="2985021"/>
            <a:ext cx="283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Je souhaite m’adresser au </a:t>
            </a:r>
            <a:r>
              <a:rPr lang="fr-FR" b="1">
                <a:solidFill>
                  <a:schemeClr val="accent1"/>
                </a:solidFill>
                <a:latin typeface="+mj-lt"/>
              </a:rPr>
              <a:t>GRAND PUBLIC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4CCFE0-351D-4622-9073-67DD47484F4F}"/>
              </a:ext>
            </a:extLst>
          </p:cNvPr>
          <p:cNvSpPr txBox="1"/>
          <p:nvPr/>
        </p:nvSpPr>
        <p:spPr>
          <a:xfrm>
            <a:off x="7331672" y="2977167"/>
            <a:ext cx="4094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Mon message est destiné à : </a:t>
            </a:r>
          </a:p>
          <a:p>
            <a:pPr marL="285750" indent="-285750">
              <a:buFontTx/>
              <a:buChar char="-"/>
            </a:pPr>
            <a:r>
              <a:rPr lang="fr-FR" b="1">
                <a:solidFill>
                  <a:schemeClr val="accent1"/>
                </a:solidFill>
                <a:latin typeface="+mj-lt"/>
              </a:rPr>
              <a:t>SNCF, SNCF réseau ou une filiale</a:t>
            </a:r>
          </a:p>
          <a:p>
            <a:pPr marL="285750" indent="-285750">
              <a:buFontTx/>
              <a:buChar char="-"/>
            </a:pPr>
            <a:r>
              <a:rPr lang="fr-FR" b="1">
                <a:solidFill>
                  <a:schemeClr val="accent1"/>
                </a:solidFill>
                <a:latin typeface="+mj-lt"/>
              </a:rPr>
              <a:t>Des experts ferroviaires </a:t>
            </a:r>
          </a:p>
          <a:p>
            <a:pPr marL="285750" indent="-285750">
              <a:buFontTx/>
              <a:buChar char="-"/>
            </a:pPr>
            <a:r>
              <a:rPr lang="fr-FR" b="1">
                <a:solidFill>
                  <a:schemeClr val="accent1"/>
                </a:solidFill>
                <a:latin typeface="+mj-lt"/>
              </a:rPr>
              <a:t>Des institutionnels</a:t>
            </a:r>
          </a:p>
          <a:p>
            <a:r>
              <a:rPr lang="fr-FR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D18233-F59F-4B1B-87E4-48392ACEF0E2}"/>
              </a:ext>
            </a:extLst>
          </p:cNvPr>
          <p:cNvSpPr txBox="1"/>
          <p:nvPr/>
        </p:nvSpPr>
        <p:spPr>
          <a:xfrm>
            <a:off x="3627134" y="2977167"/>
            <a:ext cx="3275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Il s’agit d’une </a:t>
            </a:r>
            <a:r>
              <a:rPr lang="fr-FR" b="1">
                <a:solidFill>
                  <a:schemeClr val="accent1"/>
                </a:solidFill>
                <a:latin typeface="+mj-lt"/>
              </a:rPr>
              <a:t>COMMUNICATION INTERNE À ALTAMETRIS 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AA9F2D71-EAEE-4720-BF31-9013C46526CD}"/>
              </a:ext>
            </a:extLst>
          </p:cNvPr>
          <p:cNvSpPr/>
          <p:nvPr/>
        </p:nvSpPr>
        <p:spPr>
          <a:xfrm rot="5400000">
            <a:off x="3391923" y="1681704"/>
            <a:ext cx="356583" cy="560891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69ED98BE-C882-43C1-981F-3B2977B1933E}"/>
              </a:ext>
            </a:extLst>
          </p:cNvPr>
          <p:cNvSpPr/>
          <p:nvPr/>
        </p:nvSpPr>
        <p:spPr>
          <a:xfrm rot="5400000">
            <a:off x="8882771" y="2876009"/>
            <a:ext cx="508515" cy="318065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8860B5-AEE1-4981-AEFC-0E070070EC6D}"/>
              </a:ext>
            </a:extLst>
          </p:cNvPr>
          <p:cNvSpPr txBox="1"/>
          <p:nvPr/>
        </p:nvSpPr>
        <p:spPr>
          <a:xfrm>
            <a:off x="602760" y="806067"/>
            <a:ext cx="10763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notre ADN ferroviaire constitue une force certaine sur laquelle nous pouvons capitaliser, notre objectif à terme, est de conquérir également d’autres marchés et d’exister en tant qu’entité propre. </a:t>
            </a:r>
          </a:p>
          <a:p>
            <a:r>
              <a:rPr lang="fr-FR" dirty="0"/>
              <a:t>Il faut donc bien se questionner sur l’objectif de chaque type de communication pour choisir d’utiliser le logo avec ou sans signature SNCF Réseau.  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138DCD9-BD10-4D9F-ADE3-30A11FFF8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/>
          <a:stretch/>
        </p:blipFill>
        <p:spPr>
          <a:xfrm>
            <a:off x="7331672" y="5006272"/>
            <a:ext cx="3731002" cy="10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80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ALTAMETRIS">
      <a:dk1>
        <a:srgbClr val="3C3732"/>
      </a:dk1>
      <a:lt1>
        <a:sysClr val="window" lastClr="FFFFFF"/>
      </a:lt1>
      <a:dk2>
        <a:srgbClr val="4D4F53"/>
      </a:dk2>
      <a:lt2>
        <a:srgbClr val="E1E1E1"/>
      </a:lt2>
      <a:accent1>
        <a:srgbClr val="0088CE"/>
      </a:accent1>
      <a:accent2>
        <a:srgbClr val="009AA6"/>
      </a:accent2>
      <a:accent3>
        <a:srgbClr val="FFB612"/>
      </a:accent3>
      <a:accent4>
        <a:srgbClr val="82BE00"/>
      </a:accent4>
      <a:accent5>
        <a:srgbClr val="E05206"/>
      </a:accent5>
      <a:accent6>
        <a:srgbClr val="A1006B"/>
      </a:accent6>
      <a:hlink>
        <a:srgbClr val="0088CE"/>
      </a:hlink>
      <a:folHlink>
        <a:srgbClr val="009AA6"/>
      </a:folHlink>
    </a:clrScheme>
    <a:fontScheme name="Thème ALTAMETRIS">
      <a:majorFont>
        <a:latin typeface="Avenir LT Std 55 Roman"/>
        <a:ea typeface=""/>
        <a:cs typeface=""/>
      </a:majorFont>
      <a:minorFont>
        <a:latin typeface="Avenir LT Std 35 Ligh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ALTAMETRIS" id="{D403E0D2-4D84-428F-BB2C-D61E8D683809}" vid="{D6D1A633-B28F-4588-B7B8-F1955551815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a5cdbc8-3fc1-45d6-a7bd-a31bcd4bec52" xsi:nil="true"/>
    <TaxCatchAll xmlns="d1668a5c-b02f-47d8-92ed-2517d370f418" xsi:nil="true"/>
    <lcf76f155ced4ddcb4097134ff3c332f xmlns="7a5cdbc8-3fc1-45d6-a7bd-a31bcd4bec5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1948C07EA5844FB89307EA51C42926" ma:contentTypeVersion="15" ma:contentTypeDescription="Crée un document." ma:contentTypeScope="" ma:versionID="125dbc19fe6aec6954933e26920ee4aa">
  <xsd:schema xmlns:xsd="http://www.w3.org/2001/XMLSchema" xmlns:xs="http://www.w3.org/2001/XMLSchema" xmlns:p="http://schemas.microsoft.com/office/2006/metadata/properties" xmlns:ns2="7a5cdbc8-3fc1-45d6-a7bd-a31bcd4bec52" xmlns:ns3="d1668a5c-b02f-47d8-92ed-2517d370f418" targetNamespace="http://schemas.microsoft.com/office/2006/metadata/properties" ma:root="true" ma:fieldsID="0e0bba4654886c5343da03d59844ce55" ns2:_="" ns3:_="">
    <xsd:import namespace="7a5cdbc8-3fc1-45d6-a7bd-a31bcd4bec52"/>
    <xsd:import namespace="d1668a5c-b02f-47d8-92ed-2517d370f4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_Flow_SignoffStatu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5cdbc8-3fc1-45d6-a7bd-a31bcd4be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État de validation" ma:internalName="_x00c9_tat_x0020_de_x0020_validation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f2922914-5ee1-4e9e-b654-fc2817a745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68a5c-b02f-47d8-92ed-2517d370f4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ffe295e-b91c-4a06-97a1-161f57b1c9b9}" ma:internalName="TaxCatchAll" ma:showField="CatchAllData" ma:web="d1668a5c-b02f-47d8-92ed-2517d370f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32FDBE-BB77-4432-93EC-A04E337DAE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2BA3BB-FF81-40B1-91F4-774EAB8E46AC}">
  <ds:schemaRefs>
    <ds:schemaRef ds:uri="http://schemas.microsoft.com/office/2006/documentManagement/types"/>
    <ds:schemaRef ds:uri="http://www.w3.org/XML/1998/namespace"/>
    <ds:schemaRef ds:uri="http://purl.org/dc/elements/1.1/"/>
    <ds:schemaRef ds:uri="7a5cdbc8-3fc1-45d6-a7bd-a31bcd4bec52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d1668a5c-b02f-47d8-92ed-2517d370f41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2A0AA0F-2E86-47D6-B90D-EE2B5B7042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5cdbc8-3fc1-45d6-a7bd-a31bcd4bec52"/>
    <ds:schemaRef ds:uri="d1668a5c-b02f-47d8-92ed-2517d370f4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Modèle ALTAMETRIS 2019</Template>
  <TotalTime>3511</TotalTime>
  <Words>2123</Words>
  <Application>Microsoft Office PowerPoint</Application>
  <PresentationFormat>Grand écran</PresentationFormat>
  <Paragraphs>306</Paragraphs>
  <Slides>30</Slides>
  <Notes>23</Notes>
  <HiddenSlides>1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Arial</vt:lpstr>
      <vt:lpstr>Avenir LT Std 35 Light</vt:lpstr>
      <vt:lpstr>Avenir LT Std 55 Roman</vt:lpstr>
      <vt:lpstr>Calibri</vt:lpstr>
      <vt:lpstr>Calibri Light</vt:lpstr>
      <vt:lpstr>Courier New</vt:lpstr>
      <vt:lpstr>Wingdings</vt:lpstr>
      <vt:lpstr>Thème Office</vt:lpstr>
      <vt:lpstr>Conception personnalisée</vt:lpstr>
      <vt:lpstr>CHARTE GRAPHIQUE  </vt:lpstr>
      <vt:lpstr>INTRODUCTION</vt:lpstr>
      <vt:lpstr>Présentation PowerPoint</vt:lpstr>
      <vt:lpstr>COULEURS</vt:lpstr>
      <vt:lpstr>QUELQUES PISTES DE RÉFLEXION</vt:lpstr>
      <vt:lpstr>Présentation PowerPoint</vt:lpstr>
      <vt:lpstr>BIEN UTILISER L’IDENTIFIANT</vt:lpstr>
      <vt:lpstr>NOUVEAU LOGO ALTAMETRIS</vt:lpstr>
      <vt:lpstr>IDENTIFIANT ALTAMETRIS AVEC SIGNATURE SNCF RÉSEAU ?</vt:lpstr>
      <vt:lpstr>L’ORTHOGRAPHE DU MOT ALTAMETRIS </vt:lpstr>
      <vt:lpstr>Présentation PowerPoint</vt:lpstr>
      <vt:lpstr>LA MISE EN FORME ET LES POLICES</vt:lpstr>
      <vt:lpstr>LA MISE EN FORME DE DOCUMENTS</vt:lpstr>
      <vt:lpstr>Présentation PowerPoint</vt:lpstr>
      <vt:lpstr>LES PHOTOS ET VIDÉOS</vt:lpstr>
      <vt:lpstr>LES ILLUSTRATIONS</vt:lpstr>
      <vt:lpstr>Présentation PowerPoint</vt:lpstr>
      <vt:lpstr>L’UTILISATION DES PICTOGRAMMES</vt:lpstr>
      <vt:lpstr>EXEMPLES POUR L’UTILISATION DES PICTOGRAMMES</vt:lpstr>
      <vt:lpstr>Présentation PowerPoint</vt:lpstr>
      <vt:lpstr>LA TONALITÉ ET LE STYLE RÉDACTIONNEL </vt:lpstr>
      <vt:lpstr>Présentation PowerPoint</vt:lpstr>
      <vt:lpstr>DÉFINIR UNE IDENTITÉ POUR LES PRODUITS</vt:lpstr>
      <vt:lpstr>LE NOM DES PRODUITS</vt:lpstr>
      <vt:lpstr>BIEN UTILISER L’IDENTIFIANT</vt:lpstr>
      <vt:lpstr>BIEN UTILISER L’IDENTIFIANT EN NÉGATIF</vt:lpstr>
      <vt:lpstr>À FAIRE/NE PAS FAIRE</vt:lpstr>
      <vt:lpstr>FAIRE CO-EXISTER SNCF RÉSEAU, ALTAMETRIS ET LES PRODUITS</vt:lpstr>
      <vt:lpstr>EXEMPLES DE COMMUNICATIONS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Valérie EZELIS</dc:creator>
  <cp:lastModifiedBy>Houda BOUCHAMANE</cp:lastModifiedBy>
  <cp:revision>11</cp:revision>
  <dcterms:created xsi:type="dcterms:W3CDTF">2019-07-31T09:49:45Z</dcterms:created>
  <dcterms:modified xsi:type="dcterms:W3CDTF">2022-07-06T08:21:37Z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0x010100591948C07EA5844FB89307EA51C42926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